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50" d="100"/>
        <a:sy n="150" d="100"/>
      </p:scale>
      <p:origin x="0" y="15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83D7A-1AEC-4951-B83A-0A1AB114E5E0}" type="datetimeFigureOut">
              <a:rPr lang="en-US" smtClean="0"/>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802F4-BD05-411D-BC53-4AE0AC6320E1}" type="slidenum">
              <a:rPr lang="en-US" smtClean="0"/>
              <a:t>‹#›</a:t>
            </a:fld>
            <a:endParaRPr lang="en-US"/>
          </a:p>
        </p:txBody>
      </p:sp>
    </p:spTree>
    <p:extLst>
      <p:ext uri="{BB962C8B-B14F-4D97-AF65-F5344CB8AC3E}">
        <p14:creationId xmlns:p14="http://schemas.microsoft.com/office/powerpoint/2010/main" val="222159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ingle_bullet_theory" TargetMode="External"/><Relationship Id="rId3" Type="http://schemas.openxmlformats.org/officeDocument/2006/relationships/hyperlink" Target="http://en.wikipedia.org/wiki/6.5x52mm_Mannlicher-Carcano" TargetMode="External"/><Relationship Id="rId7" Type="http://schemas.openxmlformats.org/officeDocument/2006/relationships/hyperlink" Target="http://en.wikipedia.org/wiki/Dallas_Texa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arkland_Memorial_Hospital" TargetMode="External"/><Relationship Id="rId5" Type="http://schemas.openxmlformats.org/officeDocument/2006/relationships/hyperlink" Target="http://en.wikipedia.org/wiki/Gurney" TargetMode="External"/><Relationship Id="rId4" Type="http://schemas.openxmlformats.org/officeDocument/2006/relationships/hyperlink" Target="http://en.wikipedia.org/wiki/Texas_School_Book_Deposit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United_States_House_Select_Committee_on_Assassinati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Assassination_of_John_F._Kenned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Feud</a:t>
            </a:r>
            <a:r>
              <a:rPr lang="en-US" sz="1100" baseline="0" dirty="0" smtClean="0"/>
              <a:t> among party leaders in Texas could jeopardize his reelection chances but he wanted to bring Democrats together in Texas.</a:t>
            </a:r>
          </a:p>
          <a:p>
            <a:endParaRPr lang="en-US" sz="1100" baseline="0" dirty="0" smtClean="0"/>
          </a:p>
          <a:p>
            <a:r>
              <a:rPr lang="en-US" sz="1100" baseline="0" dirty="0" smtClean="0"/>
              <a:t>Relatively small but vocal group of extremists contributed to the political tensions and knew they were likely to make their presence felt in TX (particularly Dallas).</a:t>
            </a:r>
            <a:endParaRPr lang="en-US" sz="1100" dirty="0"/>
          </a:p>
        </p:txBody>
      </p:sp>
      <p:sp>
        <p:nvSpPr>
          <p:cNvPr id="4" name="Slide Number Placeholder 3"/>
          <p:cNvSpPr>
            <a:spLocks noGrp="1"/>
          </p:cNvSpPr>
          <p:nvPr>
            <p:ph type="sldNum" sz="quarter" idx="10"/>
          </p:nvPr>
        </p:nvSpPr>
        <p:spPr/>
        <p:txBody>
          <a:bodyPr/>
          <a:lstStyle/>
          <a:p>
            <a:fld id="{AC4802F4-BD05-411D-BC53-4AE0AC6320E1}" type="slidenum">
              <a:rPr lang="en-US" smtClean="0"/>
              <a:t>2</a:t>
            </a:fld>
            <a:endParaRPr lang="en-US"/>
          </a:p>
        </p:txBody>
      </p:sp>
    </p:spTree>
    <p:extLst>
      <p:ext uri="{BB962C8B-B14F-4D97-AF65-F5344CB8AC3E}">
        <p14:creationId xmlns:p14="http://schemas.microsoft.com/office/powerpoint/2010/main" val="220946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Protective cover was removed because the morning rain had cleared</a:t>
            </a:r>
            <a:r>
              <a:rPr lang="en-US" baseline="0" dirty="0" smtClean="0"/>
              <a:t> and the Kennedy’s didn’t want to be distant from the people – wasn’t part of the Kennedy mystique.</a:t>
            </a:r>
          </a:p>
          <a:p>
            <a:endParaRPr lang="en-US" baseline="0" dirty="0" smtClean="0"/>
          </a:p>
          <a:p>
            <a:r>
              <a:rPr lang="en-US" baseline="0" dirty="0" smtClean="0"/>
              <a:t>Johnson took the Presidential oath of office aboard Air Force One before the plane left Dallas, with his wife on his right, and Jacqueline Kennedy at his left (in her clothes still splattered with her husband’s blood</a:t>
            </a:r>
            <a:r>
              <a:rPr lang="en-US" baseline="0" dirty="0" smtClean="0"/>
              <a:t>).</a:t>
            </a:r>
          </a:p>
          <a:p>
            <a:endParaRPr lang="en-US" baseline="0" dirty="0" smtClean="0"/>
          </a:p>
          <a:p>
            <a:r>
              <a:rPr lang="en-US" baseline="0" dirty="0" smtClean="0"/>
              <a:t>William Henry Harrison</a:t>
            </a:r>
          </a:p>
          <a:p>
            <a:r>
              <a:rPr lang="en-US" baseline="0" dirty="0" smtClean="0"/>
              <a:t>Abraham Lincoln</a:t>
            </a:r>
          </a:p>
          <a:p>
            <a:r>
              <a:rPr lang="en-US" baseline="0" smtClean="0"/>
              <a:t>James Garfield</a:t>
            </a:r>
            <a:endParaRPr lang="en-US" baseline="0" dirty="0" smtClean="0"/>
          </a:p>
        </p:txBody>
      </p:sp>
      <p:sp>
        <p:nvSpPr>
          <p:cNvPr id="4" name="Slide Number Placeholder 3"/>
          <p:cNvSpPr>
            <a:spLocks noGrp="1"/>
          </p:cNvSpPr>
          <p:nvPr>
            <p:ph type="sldNum" sz="quarter" idx="10"/>
          </p:nvPr>
        </p:nvSpPr>
        <p:spPr/>
        <p:txBody>
          <a:bodyPr/>
          <a:lstStyle/>
          <a:p>
            <a:fld id="{AC4802F4-BD05-411D-BC53-4AE0AC6320E1}" type="slidenum">
              <a:rPr lang="en-US" smtClean="0"/>
              <a:t>3</a:t>
            </a:fld>
            <a:endParaRPr lang="en-US"/>
          </a:p>
        </p:txBody>
      </p:sp>
    </p:spTree>
    <p:extLst>
      <p:ext uri="{BB962C8B-B14F-4D97-AF65-F5344CB8AC3E}">
        <p14:creationId xmlns:p14="http://schemas.microsoft.com/office/powerpoint/2010/main" val="97807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single-bullet theory, a three-centimeter (1.2″)-long copper-jacketed lead-core </a:t>
            </a:r>
            <a:r>
              <a:rPr lang="en-US" dirty="0" smtClean="0">
                <a:hlinkClick r:id="rId3" tooltip="6.5x52mm Mannlicher-Carcano"/>
              </a:rPr>
              <a:t>6.5-millimeter</a:t>
            </a:r>
            <a:r>
              <a:rPr lang="en-US" dirty="0" smtClean="0"/>
              <a:t> rifle bullet fired from the sixth floor of the </a:t>
            </a:r>
            <a:r>
              <a:rPr lang="en-US" dirty="0" smtClean="0">
                <a:hlinkClick r:id="rId4" tooltip="Texas School Book Depository"/>
              </a:rPr>
              <a:t>Texas School Book Depository</a:t>
            </a:r>
            <a:r>
              <a:rPr lang="en-US" dirty="0" smtClean="0"/>
              <a:t> passed through President Kennedy’s neck and Governor </a:t>
            </a:r>
            <a:r>
              <a:rPr lang="en-US" dirty="0" err="1" smtClean="0"/>
              <a:t>Connally’s</a:t>
            </a:r>
            <a:r>
              <a:rPr lang="en-US" dirty="0" smtClean="0"/>
              <a:t> chest and wrist and embedded itself in the Governor’s thigh. If so, this bullet traversed 15 layers of clothing, 7 layers of skin, and approximately 15 inches of tissue, struck a necktie knot, removed 4 inches of rib, and shattered a radius bone. The bullet was found on a </a:t>
            </a:r>
            <a:r>
              <a:rPr lang="en-US" dirty="0" smtClean="0">
                <a:hlinkClick r:id="rId5" tooltip="Gurney"/>
              </a:rPr>
              <a:t>gurney</a:t>
            </a:r>
            <a:r>
              <a:rPr lang="en-US" dirty="0" smtClean="0"/>
              <a:t> in the corridor at the </a:t>
            </a:r>
            <a:r>
              <a:rPr lang="en-US" dirty="0" smtClean="0">
                <a:hlinkClick r:id="rId6" tooltip="Parkland Memorial Hospital"/>
              </a:rPr>
              <a:t>Parkland Memorial Hospital</a:t>
            </a:r>
            <a:r>
              <a:rPr lang="en-US" dirty="0" smtClean="0"/>
              <a:t>, in </a:t>
            </a:r>
            <a:r>
              <a:rPr lang="en-US" dirty="0" smtClean="0">
                <a:hlinkClick r:id="rId7" tooltip="Dallas Texas"/>
              </a:rPr>
              <a:t>Dallas</a:t>
            </a:r>
            <a:r>
              <a:rPr lang="en-US" dirty="0" smtClean="0"/>
              <a:t>, after the assassination. The Warren Commission found that this gurney was the one that had borne Governor </a:t>
            </a:r>
            <a:r>
              <a:rPr lang="en-US" dirty="0" err="1" smtClean="0"/>
              <a:t>Connally</a:t>
            </a:r>
            <a:r>
              <a:rPr lang="en-US" dirty="0" smtClean="0"/>
              <a:t>.</a:t>
            </a:r>
            <a:r>
              <a:rPr lang="en-US" baseline="30000" dirty="0" smtClean="0">
                <a:hlinkClick r:id="rId8"/>
              </a:rPr>
              <a:t>[3]</a:t>
            </a:r>
            <a:r>
              <a:rPr lang="en-US" dirty="0" smtClean="0"/>
              <a:t> This bullet became a key Commission exhibit, identified as CE 399. Its copper jacket was completely intact. While the bullet's nose appeared normal, the tail was compressed laterally on one side.</a:t>
            </a:r>
            <a:endParaRPr lang="en-US" dirty="0"/>
          </a:p>
        </p:txBody>
      </p:sp>
      <p:sp>
        <p:nvSpPr>
          <p:cNvPr id="4" name="Slide Number Placeholder 3"/>
          <p:cNvSpPr>
            <a:spLocks noGrp="1"/>
          </p:cNvSpPr>
          <p:nvPr>
            <p:ph type="sldNum" sz="quarter" idx="10"/>
          </p:nvPr>
        </p:nvSpPr>
        <p:spPr/>
        <p:txBody>
          <a:bodyPr/>
          <a:lstStyle/>
          <a:p>
            <a:fld id="{AC4802F4-BD05-411D-BC53-4AE0AC6320E1}" type="slidenum">
              <a:rPr lang="en-US" smtClean="0"/>
              <a:t>5</a:t>
            </a:fld>
            <a:endParaRPr lang="en-US"/>
          </a:p>
        </p:txBody>
      </p:sp>
    </p:spTree>
    <p:extLst>
      <p:ext uri="{BB962C8B-B14F-4D97-AF65-F5344CB8AC3E}">
        <p14:creationId xmlns:p14="http://schemas.microsoft.com/office/powerpoint/2010/main" val="89509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Oswald was in custody for approx. 48 hours. Though he was questioned by police for most of that time, no official record of what he told the police was ever released. The police claimed they didn’t take notes.</a:t>
            </a:r>
          </a:p>
          <a:p>
            <a:endParaRPr lang="en-US" dirty="0" smtClean="0"/>
          </a:p>
          <a:p>
            <a:r>
              <a:rPr lang="en-US" dirty="0" smtClean="0"/>
              <a:t>On a number of occasions the press were able to question Oswald. Oswald never had an attorney present. (This occurred before the Miranda v. Arizona case where the Supreme Court stated people must be “read their rights.”)</a:t>
            </a:r>
          </a:p>
          <a:p>
            <a:endParaRPr lang="en-US" dirty="0" smtClean="0"/>
          </a:p>
          <a:p>
            <a:r>
              <a:rPr lang="en-US" dirty="0" smtClean="0"/>
              <a:t>Oswald told reporters he was charged with the shooting of Officer </a:t>
            </a:r>
            <a:r>
              <a:rPr lang="en-US" dirty="0" err="1" smtClean="0"/>
              <a:t>Tippitt</a:t>
            </a:r>
            <a:r>
              <a:rPr lang="en-US" dirty="0" smtClean="0"/>
              <a:t>. It was the press who first told Oswald of his being the suspect in the shooting of President Kennedy.</a:t>
            </a:r>
          </a:p>
          <a:p>
            <a:endParaRPr lang="en-US" dirty="0" smtClean="0"/>
          </a:p>
          <a:p>
            <a:r>
              <a:rPr lang="en-US" dirty="0" smtClean="0"/>
              <a:t>On November 23rd the FBI took over the case and took any evidence the Dallas police department had gathered.</a:t>
            </a:r>
            <a:endParaRPr lang="en-US" dirty="0"/>
          </a:p>
        </p:txBody>
      </p:sp>
      <p:sp>
        <p:nvSpPr>
          <p:cNvPr id="4" name="Slide Number Placeholder 3"/>
          <p:cNvSpPr>
            <a:spLocks noGrp="1"/>
          </p:cNvSpPr>
          <p:nvPr>
            <p:ph type="sldNum" sz="quarter" idx="10"/>
          </p:nvPr>
        </p:nvSpPr>
        <p:spPr/>
        <p:txBody>
          <a:bodyPr/>
          <a:lstStyle/>
          <a:p>
            <a:fld id="{AC4802F4-BD05-411D-BC53-4AE0AC6320E1}" type="slidenum">
              <a:rPr lang="en-US" smtClean="0"/>
              <a:t>7</a:t>
            </a:fld>
            <a:endParaRPr lang="en-US"/>
          </a:p>
        </p:txBody>
      </p:sp>
    </p:spTree>
    <p:extLst>
      <p:ext uri="{BB962C8B-B14F-4D97-AF65-F5344CB8AC3E}">
        <p14:creationId xmlns:p14="http://schemas.microsoft.com/office/powerpoint/2010/main" val="147557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4802F4-BD05-411D-BC53-4AE0AC6320E1}" type="slidenum">
              <a:rPr lang="en-US" smtClean="0"/>
              <a:t>12</a:t>
            </a:fld>
            <a:endParaRPr lang="en-US"/>
          </a:p>
        </p:txBody>
      </p:sp>
    </p:spTree>
    <p:extLst>
      <p:ext uri="{BB962C8B-B14F-4D97-AF65-F5344CB8AC3E}">
        <p14:creationId xmlns:p14="http://schemas.microsoft.com/office/powerpoint/2010/main" val="155706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called on ex-President’s Eisenhower and Truman and at his first cabinet meeting asked all cabinet members to stay and help him rather than submitting letters of resignation, which is customary when a new President took office).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memorial oration or eulogy could more eloquently honor President Kennedy’s memory” than prompt enactment of a civil rights bill.</a:t>
            </a:r>
          </a:p>
        </p:txBody>
      </p:sp>
      <p:sp>
        <p:nvSpPr>
          <p:cNvPr id="4" name="Slide Number Placeholder 3"/>
          <p:cNvSpPr>
            <a:spLocks noGrp="1"/>
          </p:cNvSpPr>
          <p:nvPr>
            <p:ph type="sldNum" sz="quarter" idx="10"/>
          </p:nvPr>
        </p:nvSpPr>
        <p:spPr/>
        <p:txBody>
          <a:bodyPr/>
          <a:lstStyle/>
          <a:p>
            <a:fld id="{AC4802F4-BD05-411D-BC53-4AE0AC6320E1}" type="slidenum">
              <a:rPr lang="en-US" smtClean="0"/>
              <a:t>13</a:t>
            </a:fld>
            <a:endParaRPr lang="en-US"/>
          </a:p>
        </p:txBody>
      </p:sp>
    </p:spTree>
    <p:extLst>
      <p:ext uri="{BB962C8B-B14F-4D97-AF65-F5344CB8AC3E}">
        <p14:creationId xmlns:p14="http://schemas.microsoft.com/office/powerpoint/2010/main" val="95771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the conclusions of the Warren Commission, the </a:t>
            </a:r>
            <a:r>
              <a:rPr lang="en-US" dirty="0" smtClean="0">
                <a:hlinkClick r:id="rId3" tooltip="United States House Select Committee on Assassinations"/>
              </a:rPr>
              <a:t>United States House Select Committee on Assassinations</a:t>
            </a:r>
            <a:r>
              <a:rPr lang="en-US" dirty="0" smtClean="0"/>
              <a:t> (HSCA) concluded in 1978 that Kennedy was probably assassinated as a result of a conspiracy.</a:t>
            </a:r>
            <a:r>
              <a:rPr lang="en-US" baseline="30000" dirty="0" smtClean="0">
                <a:hlinkClick r:id="rId4"/>
              </a:rPr>
              <a:t>[10]</a:t>
            </a:r>
            <a:r>
              <a:rPr lang="en-US" dirty="0" smtClean="0"/>
              <a:t> The HSCA found the original FBI investigation and the Warren Commission Report to be seriously flawed. While agreeing with the Commission that Oswald fired all the shots which caused the wounds to Kennedy and </a:t>
            </a:r>
            <a:r>
              <a:rPr lang="en-US" dirty="0" err="1" smtClean="0"/>
              <a:t>Connally</a:t>
            </a:r>
            <a:r>
              <a:rPr lang="en-US" dirty="0" smtClean="0"/>
              <a:t>, the HSCA stated that there were at least four shots fired (only three of which could be linked to Oswald) and that there was "...a high probability that two gunmen fired at [the] President."</a:t>
            </a:r>
            <a:endParaRPr lang="en-US" dirty="0"/>
          </a:p>
        </p:txBody>
      </p:sp>
      <p:sp>
        <p:nvSpPr>
          <p:cNvPr id="4" name="Slide Number Placeholder 3"/>
          <p:cNvSpPr>
            <a:spLocks noGrp="1"/>
          </p:cNvSpPr>
          <p:nvPr>
            <p:ph type="sldNum" sz="quarter" idx="10"/>
          </p:nvPr>
        </p:nvSpPr>
        <p:spPr/>
        <p:txBody>
          <a:bodyPr/>
          <a:lstStyle/>
          <a:p>
            <a:fld id="{AC4802F4-BD05-411D-BC53-4AE0AC6320E1}" type="slidenum">
              <a:rPr lang="en-US" smtClean="0"/>
              <a:t>14</a:t>
            </a:fld>
            <a:endParaRPr lang="en-US"/>
          </a:p>
        </p:txBody>
      </p:sp>
    </p:spTree>
    <p:extLst>
      <p:ext uri="{BB962C8B-B14F-4D97-AF65-F5344CB8AC3E}">
        <p14:creationId xmlns:p14="http://schemas.microsoft.com/office/powerpoint/2010/main" val="207544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8C64B0D-7EF2-422B-AFA3-FF99C00DBDE2}" type="datetimeFigureOut">
              <a:rPr lang="en-US" smtClean="0"/>
              <a:t>4/1/2014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173DFC-4475-4288-873E-DD30D861161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C64B0D-7EF2-422B-AFA3-FF99C00DBDE2}"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3DFC-4475-4288-873E-DD30D86116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C64B0D-7EF2-422B-AFA3-FF99C00DBDE2}"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3DFC-4475-4288-873E-DD30D86116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8C64B0D-7EF2-422B-AFA3-FF99C00DBDE2}"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3DFC-4475-4288-873E-DD30D861161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C64B0D-7EF2-422B-AFA3-FF99C00DBDE2}" type="datetimeFigureOut">
              <a:rPr lang="en-US" smtClean="0"/>
              <a:t>4/1/2014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3173DFC-4475-4288-873E-DD30D861161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8C64B0D-7EF2-422B-AFA3-FF99C00DBDE2}"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3DFC-4475-4288-873E-DD30D861161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C64B0D-7EF2-422B-AFA3-FF99C00DBDE2}"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3DFC-4475-4288-873E-DD30D861161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C64B0D-7EF2-422B-AFA3-FF99C00DBDE2}"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3DFC-4475-4288-873E-DD30D86116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64B0D-7EF2-422B-AFA3-FF99C00DBDE2}"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3DFC-4475-4288-873E-DD30D86116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C64B0D-7EF2-422B-AFA3-FF99C00DBDE2}"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3DFC-4475-4288-873E-DD30D861161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C64B0D-7EF2-422B-AFA3-FF99C00DBDE2}" type="datetimeFigureOut">
              <a:rPr lang="en-US" smtClean="0"/>
              <a:t>4/1/2014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3173DFC-4475-4288-873E-DD30D861161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8C64B0D-7EF2-422B-AFA3-FF99C00DBDE2}" type="datetimeFigureOut">
              <a:rPr lang="en-US" smtClean="0"/>
              <a:t>4/1/2014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173DFC-4475-4288-873E-DD30D86116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429000"/>
            <a:ext cx="6858000" cy="1676400"/>
          </a:xfrm>
        </p:spPr>
        <p:txBody>
          <a:bodyPr>
            <a:normAutofit fontScale="77500" lnSpcReduction="20000"/>
          </a:bodyPr>
          <a:lstStyle/>
          <a:p>
            <a:r>
              <a:rPr lang="en-US" dirty="0" smtClean="0"/>
              <a:t>November 22, 1963</a:t>
            </a:r>
          </a:p>
          <a:p>
            <a:r>
              <a:rPr lang="en-US" dirty="0" smtClean="0"/>
              <a:t>“If </a:t>
            </a:r>
            <a:r>
              <a:rPr lang="en-US" dirty="0"/>
              <a:t>anybody really wanted to shoot the President of the United States, it was not a very difficult job – all one had to do was get [on] a high building some day with a telescope rifle, and there was nothing anybody could do the defend against such an attempt.” – Kennedy (Nov. 22, 1963)</a:t>
            </a:r>
            <a:endParaRPr lang="en-US" sz="1400" dirty="0"/>
          </a:p>
        </p:txBody>
      </p:sp>
      <p:sp>
        <p:nvSpPr>
          <p:cNvPr id="2" name="Title 1"/>
          <p:cNvSpPr>
            <a:spLocks noGrp="1"/>
          </p:cNvSpPr>
          <p:nvPr>
            <p:ph type="ctrTitle"/>
          </p:nvPr>
        </p:nvSpPr>
        <p:spPr/>
        <p:txBody>
          <a:bodyPr/>
          <a:lstStyle/>
          <a:p>
            <a:r>
              <a:rPr lang="en-US" dirty="0" smtClean="0"/>
              <a:t>John F. Kennedy Assassination</a:t>
            </a:r>
            <a:endParaRPr lang="en-US" dirty="0"/>
          </a:p>
        </p:txBody>
      </p:sp>
    </p:spTree>
    <p:extLst>
      <p:ext uri="{BB962C8B-B14F-4D97-AF65-F5344CB8AC3E}">
        <p14:creationId xmlns:p14="http://schemas.microsoft.com/office/powerpoint/2010/main" val="306663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Oswald Slain</a:t>
            </a:r>
            <a:endParaRPr lang="en-US" dirty="0"/>
          </a:p>
        </p:txBody>
      </p:sp>
      <p:sp>
        <p:nvSpPr>
          <p:cNvPr id="8" name="Content Placeholder 7"/>
          <p:cNvSpPr>
            <a:spLocks noGrp="1"/>
          </p:cNvSpPr>
          <p:nvPr>
            <p:ph sz="quarter" idx="1"/>
          </p:nvPr>
        </p:nvSpPr>
        <p:spPr>
          <a:xfrm>
            <a:off x="381000" y="1447800"/>
            <a:ext cx="4282440" cy="4876800"/>
          </a:xfrm>
        </p:spPr>
        <p:txBody>
          <a:bodyPr>
            <a:normAutofit fontScale="70000" lnSpcReduction="20000"/>
          </a:bodyPr>
          <a:lstStyle/>
          <a:p>
            <a:r>
              <a:rPr lang="en-US" dirty="0"/>
              <a:t>Oswald was fatally shot on Nov. 24, 1963 while being transferred from the city jail to the Dallas county jail.</a:t>
            </a:r>
            <a:endParaRPr lang="en-US" sz="2200" dirty="0"/>
          </a:p>
          <a:p>
            <a:r>
              <a:rPr lang="en-US" dirty="0"/>
              <a:t>Jack Ruby, Dallas night-club operator fired a single shot into his side (darted out from the group)</a:t>
            </a:r>
            <a:endParaRPr lang="en-US" sz="2200" dirty="0"/>
          </a:p>
          <a:p>
            <a:r>
              <a:rPr lang="en-US" dirty="0"/>
              <a:t>Oswald never admitted any connection to the assassination</a:t>
            </a:r>
            <a:endParaRPr lang="en-US" sz="2200" dirty="0"/>
          </a:p>
          <a:p>
            <a:r>
              <a:rPr lang="en-US" dirty="0"/>
              <a:t>Ruby was immediately arrested and denied that his act was in any way connected with a conspiracy to assassinate President Kennedy – state of rage and depression over Kennedy’s death.</a:t>
            </a:r>
            <a:endParaRPr lang="en-US" sz="2200" dirty="0"/>
          </a:p>
          <a:p>
            <a:r>
              <a:rPr lang="en-US" dirty="0"/>
              <a:t>Oswald’s death took place before “live” TV cameras and was witnessed by TV viewers throughout the country</a:t>
            </a:r>
            <a:endParaRPr lang="en-US" sz="2200" dirty="0"/>
          </a:p>
          <a:p>
            <a:r>
              <a:rPr lang="en-US" dirty="0"/>
              <a:t>President Johnson ordered the FBI to check into “every aspect” of Oswald’s murder</a:t>
            </a:r>
            <a:endParaRPr lang="en-US" sz="2200" dirty="0"/>
          </a:p>
          <a:p>
            <a:endParaRPr lang="en-US" dirty="0"/>
          </a:p>
        </p:txBody>
      </p:sp>
      <p:pic>
        <p:nvPicPr>
          <p:cNvPr id="10" name="Picture 5" descr="rubyshot"/>
          <p:cNvPicPr>
            <a:picLocks noGrp="1" noChangeAspect="1" noChangeArrowheads="1"/>
          </p:cNvPicPr>
          <p:nvPr>
            <p:ph sz="quarter" idx="2"/>
          </p:nvPr>
        </p:nvPicPr>
        <p:blipFill>
          <a:blip r:embed="rId2"/>
          <a:srcRect/>
          <a:stretch>
            <a:fillRect/>
          </a:stretch>
        </p:blipFill>
        <p:spPr bwMode="auto">
          <a:xfrm>
            <a:off x="4933950" y="1608507"/>
            <a:ext cx="3749675" cy="4250585"/>
          </a:xfrm>
          <a:prstGeom prst="rect">
            <a:avLst/>
          </a:prstGeom>
          <a:noFill/>
        </p:spPr>
      </p:pic>
    </p:spTree>
    <p:extLst>
      <p:ext uri="{BB962C8B-B14F-4D97-AF65-F5344CB8AC3E}">
        <p14:creationId xmlns:p14="http://schemas.microsoft.com/office/powerpoint/2010/main" val="67353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Ruby</a:t>
            </a:r>
            <a:endParaRPr lang="en-US" dirty="0"/>
          </a:p>
        </p:txBody>
      </p:sp>
      <p:sp>
        <p:nvSpPr>
          <p:cNvPr id="4" name="Content Placeholder 3"/>
          <p:cNvSpPr>
            <a:spLocks noGrp="1"/>
          </p:cNvSpPr>
          <p:nvPr>
            <p:ph sz="quarter" idx="2"/>
          </p:nvPr>
        </p:nvSpPr>
        <p:spPr/>
        <p:txBody>
          <a:bodyPr>
            <a:normAutofit fontScale="85000" lnSpcReduction="20000"/>
          </a:bodyPr>
          <a:lstStyle/>
          <a:p>
            <a:pPr>
              <a:lnSpc>
                <a:spcPct val="90000"/>
              </a:lnSpc>
            </a:pPr>
            <a:r>
              <a:rPr lang="en-US" sz="2800" dirty="0"/>
              <a:t>Jack Ruby was a well known strip club owner in the Dallas area.</a:t>
            </a:r>
          </a:p>
          <a:p>
            <a:pPr>
              <a:lnSpc>
                <a:spcPct val="90000"/>
              </a:lnSpc>
            </a:pPr>
            <a:r>
              <a:rPr lang="en-US" sz="2800" dirty="0"/>
              <a:t>Rumors persisted that Ruby had long time connections with the mafia.</a:t>
            </a:r>
          </a:p>
          <a:p>
            <a:pPr>
              <a:lnSpc>
                <a:spcPct val="90000"/>
              </a:lnSpc>
            </a:pPr>
            <a:r>
              <a:rPr lang="en-US" sz="2800" dirty="0"/>
              <a:t>The Warren Commission concluded Ruby, distraught by the death of JFK, took it upon himself to kill Oswald.</a:t>
            </a:r>
          </a:p>
          <a:p>
            <a:pPr>
              <a:lnSpc>
                <a:spcPct val="90000"/>
              </a:lnSpc>
            </a:pPr>
            <a:r>
              <a:rPr lang="en-US" sz="2800" dirty="0"/>
              <a:t>Many believe Ruby killed Oswald in an effort to help cover up the assassination conspiracy.</a:t>
            </a:r>
          </a:p>
          <a:p>
            <a:pPr>
              <a:lnSpc>
                <a:spcPct val="90000"/>
              </a:lnSpc>
            </a:pPr>
            <a:r>
              <a:rPr lang="en-US" sz="2800" dirty="0"/>
              <a:t>While in prison a few years later, Ruby died of cancer. </a:t>
            </a:r>
          </a:p>
          <a:p>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428290" cy="419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80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Reactions of the Assassination</a:t>
            </a:r>
            <a:endParaRPr lang="en-US" dirty="0"/>
          </a:p>
        </p:txBody>
      </p:sp>
      <p:sp>
        <p:nvSpPr>
          <p:cNvPr id="3" name="Content Placeholder 2"/>
          <p:cNvSpPr>
            <a:spLocks noGrp="1"/>
          </p:cNvSpPr>
          <p:nvPr>
            <p:ph sz="quarter" idx="1"/>
          </p:nvPr>
        </p:nvSpPr>
        <p:spPr>
          <a:xfrm>
            <a:off x="533400" y="1371600"/>
            <a:ext cx="4130040" cy="4953000"/>
          </a:xfrm>
        </p:spPr>
        <p:txBody>
          <a:bodyPr>
            <a:normAutofit fontScale="85000" lnSpcReduction="20000"/>
          </a:bodyPr>
          <a:lstStyle/>
          <a:p>
            <a:pPr lvl="0"/>
            <a:r>
              <a:rPr lang="en-US" sz="1600" dirty="0" smtClean="0"/>
              <a:t>The </a:t>
            </a:r>
            <a:r>
              <a:rPr lang="en-US" sz="1600" dirty="0"/>
              <a:t>Nation Mourns</a:t>
            </a:r>
          </a:p>
          <a:p>
            <a:pPr lvl="1"/>
            <a:r>
              <a:rPr lang="en-US" sz="1600" dirty="0"/>
              <a:t>President Johnson issued a proclamation designating November 25, the day of JFK’s funeral “to be a day of national mourning throughout the United States”</a:t>
            </a:r>
          </a:p>
          <a:p>
            <a:pPr lvl="2"/>
            <a:r>
              <a:rPr lang="en-US" sz="1600" dirty="0"/>
              <a:t>Americans were asked to assemble at their places of worship</a:t>
            </a:r>
          </a:p>
          <a:p>
            <a:pPr lvl="2"/>
            <a:r>
              <a:rPr lang="en-US" sz="1600" dirty="0"/>
              <a:t>TV and radio networks and stations canceled all entertainment programs and commercial announcements Nov. 22-25 to devote their time almost exclusively to the assassination and related events.</a:t>
            </a:r>
          </a:p>
          <a:p>
            <a:pPr lvl="2"/>
            <a:r>
              <a:rPr lang="en-US" sz="1600" dirty="0"/>
              <a:t>Stores, government and business offices, theaters, and other establishments were shut down Nov. 22-25</a:t>
            </a:r>
          </a:p>
          <a:p>
            <a:pPr lvl="2"/>
            <a:r>
              <a:rPr lang="en-US" sz="1600" dirty="0"/>
              <a:t>Trading on the New York Stock Exchange along with several railroads ordered their trains to halt for a minute or two in honor of the murdered President.</a:t>
            </a:r>
          </a:p>
          <a:p>
            <a:pPr lvl="1"/>
            <a:r>
              <a:rPr lang="en-US" sz="1600" dirty="0"/>
              <a:t>Republican Presidential candidate Barry Goldwater commented that the mind that murdered Kennedy was one fed by communism not American philosophies.</a:t>
            </a:r>
          </a:p>
          <a:p>
            <a:r>
              <a:rPr lang="en-US" sz="1600" dirty="0"/>
              <a:t>Anti-Kennedy reactions (very few) included applauding schoolchildren in Dallas.</a:t>
            </a:r>
          </a:p>
        </p:txBody>
      </p:sp>
      <p:sp>
        <p:nvSpPr>
          <p:cNvPr id="4" name="Content Placeholder 3"/>
          <p:cNvSpPr>
            <a:spLocks noGrp="1"/>
          </p:cNvSpPr>
          <p:nvPr>
            <p:ph sz="quarter" idx="2"/>
          </p:nvPr>
        </p:nvSpPr>
        <p:spPr>
          <a:xfrm>
            <a:off x="4953000" y="1371600"/>
            <a:ext cx="3749040" cy="4876800"/>
          </a:xfrm>
        </p:spPr>
        <p:txBody>
          <a:bodyPr>
            <a:normAutofit fontScale="70000" lnSpcReduction="20000"/>
          </a:bodyPr>
          <a:lstStyle/>
          <a:p>
            <a:r>
              <a:rPr lang="en-US" dirty="0" smtClean="0"/>
              <a:t>World Reaction</a:t>
            </a:r>
          </a:p>
          <a:p>
            <a:pPr lvl="1"/>
            <a:r>
              <a:rPr lang="en-US" sz="2600" dirty="0"/>
              <a:t>Soviet Premier Nikita S. Khrushchev and his wife sent personal messages of sympathy to Mrs. Kennedy and official messages to President Johnson.</a:t>
            </a:r>
          </a:p>
          <a:p>
            <a:pPr lvl="1"/>
            <a:r>
              <a:rPr lang="en-US" sz="2600" dirty="0" smtClean="0"/>
              <a:t>Fidel </a:t>
            </a:r>
            <a:r>
              <a:rPr lang="en-US" sz="2600" dirty="0"/>
              <a:t>Castro declared that the assassination “is grave and bad news” despite the fact that the Eisenhower and Kennedy Administrations “have been characterized by a spirit of aggression and hostility… Cubans don’t hate men. We hate the imperialist and capitalist system… The death of a man, although this man is an enemy, does not have to cause us joy.”</a:t>
            </a:r>
          </a:p>
          <a:p>
            <a:pPr lvl="1"/>
            <a:r>
              <a:rPr lang="en-US" sz="2600" dirty="0"/>
              <a:t>Communists opposed any kind of assassination – even if the one assassinated is hostile [to China].</a:t>
            </a:r>
          </a:p>
          <a:p>
            <a:pPr lvl="1"/>
            <a:endParaRPr lang="en-US" dirty="0"/>
          </a:p>
        </p:txBody>
      </p:sp>
    </p:spTree>
    <p:extLst>
      <p:ext uri="{BB962C8B-B14F-4D97-AF65-F5344CB8AC3E}">
        <p14:creationId xmlns:p14="http://schemas.microsoft.com/office/powerpoint/2010/main" val="62556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Lyndon Johnson as President</a:t>
            </a:r>
            <a:endParaRPr lang="en-US" dirty="0"/>
          </a:p>
        </p:txBody>
      </p:sp>
      <p:sp>
        <p:nvSpPr>
          <p:cNvPr id="6" name="Content Placeholder 5"/>
          <p:cNvSpPr>
            <a:spLocks noGrp="1"/>
          </p:cNvSpPr>
          <p:nvPr>
            <p:ph sz="quarter" idx="1"/>
          </p:nvPr>
        </p:nvSpPr>
        <p:spPr>
          <a:xfrm>
            <a:off x="457200" y="1524000"/>
            <a:ext cx="3749040" cy="4572000"/>
          </a:xfrm>
        </p:spPr>
        <p:txBody>
          <a:bodyPr>
            <a:normAutofit fontScale="62500" lnSpcReduction="20000"/>
          </a:bodyPr>
          <a:lstStyle/>
          <a:p>
            <a:r>
              <a:rPr lang="en-US" sz="2900" dirty="0"/>
              <a:t>Continues Kennedy’s Programs</a:t>
            </a:r>
          </a:p>
          <a:p>
            <a:pPr lvl="1"/>
            <a:r>
              <a:rPr lang="en-US" sz="2900" dirty="0"/>
              <a:t>First public foreign policy statement – to Latin Americans to “reaffirm” the Alliance for Progress – living memorial to Kennedy.</a:t>
            </a:r>
          </a:p>
          <a:p>
            <a:pPr lvl="1"/>
            <a:r>
              <a:rPr lang="en-US" sz="2900" dirty="0"/>
              <a:t>First appearance before Congress – told a joint session he wished for the “earliest possible passage of civil rights and tax-cut legislation”.</a:t>
            </a:r>
          </a:p>
          <a:p>
            <a:pPr lvl="1"/>
            <a:r>
              <a:rPr lang="en-US" sz="2900" dirty="0"/>
              <a:t>Determined to continue America’s thrust forward under Kennedy – conquering space, partnership across the Atlantic and Pacific, Peace Corps, education for all, jobs, care for our elderly, and equal rights for all whatever their races or color.</a:t>
            </a:r>
          </a:p>
          <a:p>
            <a:pPr lvl="1"/>
            <a:r>
              <a:rPr lang="en-US" sz="2900" dirty="0"/>
              <a:t>Keep its commitments from South Vietnam to West Berlin – searching for peace.</a:t>
            </a:r>
          </a:p>
          <a:p>
            <a:endParaRPr lang="en-US" dirty="0"/>
          </a:p>
        </p:txBody>
      </p:sp>
      <p:pic>
        <p:nvPicPr>
          <p:cNvPr id="6146"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10401" cy="397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08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Warren Commission</a:t>
            </a:r>
            <a:endParaRPr lang="en-US" dirty="0"/>
          </a:p>
        </p:txBody>
      </p:sp>
      <p:sp>
        <p:nvSpPr>
          <p:cNvPr id="6" name="Content Placeholder 5"/>
          <p:cNvSpPr>
            <a:spLocks noGrp="1"/>
          </p:cNvSpPr>
          <p:nvPr>
            <p:ph sz="quarter" idx="1"/>
          </p:nvPr>
        </p:nvSpPr>
        <p:spPr>
          <a:xfrm>
            <a:off x="457200" y="1524000"/>
            <a:ext cx="8305800" cy="4953000"/>
          </a:xfrm>
        </p:spPr>
        <p:txBody>
          <a:bodyPr>
            <a:normAutofit fontScale="70000" lnSpcReduction="20000"/>
          </a:bodyPr>
          <a:lstStyle/>
          <a:p>
            <a:pPr lvl="1"/>
            <a:r>
              <a:rPr lang="en-US" dirty="0"/>
              <a:t>President Johnson appointed a special commission, to investigate </a:t>
            </a:r>
            <a:r>
              <a:rPr lang="en-US" dirty="0" smtClean="0"/>
              <a:t>Kennedy’s </a:t>
            </a:r>
            <a:r>
              <a:rPr lang="en-US" dirty="0"/>
              <a:t>assassination and the murder of Lee Harvey Oswald.</a:t>
            </a:r>
            <a:endParaRPr lang="en-US" sz="2000" dirty="0"/>
          </a:p>
          <a:p>
            <a:pPr lvl="2"/>
            <a:r>
              <a:rPr lang="en-US" dirty="0"/>
              <a:t>Communist Party of the U.S.A. forwarded its correspondence with Oswald to the commission asserting that “Oswald was never a Communist or a Marxist.”</a:t>
            </a:r>
            <a:endParaRPr lang="en-US" sz="1800" dirty="0"/>
          </a:p>
          <a:p>
            <a:pPr lvl="1"/>
            <a:r>
              <a:rPr lang="en-US" dirty="0"/>
              <a:t>6 Areas of Inquiry: 1) All activities of Oswald the day of the assassination, 2) Oswald’s life and background, his associations, ideas and psychology, 3) Oswald’s Marine Corps service and his life in the Soviet Union, 4) The murder of Oswald by Jack Ruby, 5) Ruby’s story, 6) What was done to protect Kennedy?</a:t>
            </a:r>
            <a:endParaRPr lang="en-US" sz="2000" dirty="0"/>
          </a:p>
          <a:p>
            <a:pPr lvl="1"/>
            <a:r>
              <a:rPr lang="en-US" dirty="0"/>
              <a:t>No lawyer was appointed to represent Oswald because the commission was not aimed at determining the guilt of anyone – it was a fact-finding body.</a:t>
            </a:r>
            <a:endParaRPr lang="en-US" sz="2000" dirty="0"/>
          </a:p>
          <a:p>
            <a:pPr lvl="1"/>
            <a:r>
              <a:rPr lang="en-US" dirty="0"/>
              <a:t>Report included: a) Lee Harvey Oswald was Kennedy’s assassin, b) Oswald had acted alone and had not conspired with anybody, c) there had been no connection between Oswald and Ruby – some suspicions that Oswald had been involved in a conspiracy and had been silenced by Ruby to protect the other conspirators.</a:t>
            </a:r>
            <a:endParaRPr lang="en-US" sz="2000" dirty="0"/>
          </a:p>
          <a:p>
            <a:pPr lvl="1"/>
            <a:r>
              <a:rPr lang="en-US" dirty="0"/>
              <a:t>No evidence that the Soviet Union or Cuba were involved in the assassination</a:t>
            </a:r>
            <a:endParaRPr lang="en-US" sz="2000" dirty="0"/>
          </a:p>
          <a:p>
            <a:pPr lvl="1"/>
            <a:r>
              <a:rPr lang="en-US" dirty="0"/>
              <a:t>Oswald’s motive was deemed unclear – many factors undoubtedly involved:</a:t>
            </a:r>
            <a:endParaRPr lang="en-US" sz="2000" dirty="0"/>
          </a:p>
          <a:p>
            <a:pPr lvl="2"/>
            <a:r>
              <a:rPr lang="en-US" dirty="0"/>
              <a:t>Deep-rooted resentment of all authority</a:t>
            </a:r>
            <a:endParaRPr lang="en-US" sz="1800" dirty="0"/>
          </a:p>
          <a:p>
            <a:pPr lvl="2"/>
            <a:r>
              <a:rPr lang="en-US" dirty="0"/>
              <a:t>Inability to enter into meaningful relationships and a continuous pattern of rejecting his environment</a:t>
            </a:r>
            <a:endParaRPr lang="en-US" sz="1800" dirty="0"/>
          </a:p>
          <a:p>
            <a:pPr lvl="2"/>
            <a:r>
              <a:rPr lang="en-US" dirty="0"/>
              <a:t>Urge to try to find a place in history and despair at times</a:t>
            </a:r>
            <a:endParaRPr lang="en-US" sz="1800" dirty="0"/>
          </a:p>
          <a:p>
            <a:pPr lvl="2"/>
            <a:r>
              <a:rPr lang="en-US" dirty="0"/>
              <a:t>Capacity for violence as evidence by his attempt to kill earlier</a:t>
            </a:r>
            <a:endParaRPr lang="en-US" sz="1800" dirty="0"/>
          </a:p>
          <a:p>
            <a:pPr lvl="2"/>
            <a:r>
              <a:rPr lang="en-US" dirty="0"/>
              <a:t>Avowed commitment to Marxism and communism – developed his own interpretation of them</a:t>
            </a:r>
            <a:r>
              <a:rPr lang="en-US" dirty="0" smtClean="0"/>
              <a:t>.</a:t>
            </a:r>
            <a:endParaRPr lang="en-US" sz="1800" dirty="0"/>
          </a:p>
        </p:txBody>
      </p:sp>
    </p:spTree>
    <p:extLst>
      <p:ext uri="{BB962C8B-B14F-4D97-AF65-F5344CB8AC3E}">
        <p14:creationId xmlns:p14="http://schemas.microsoft.com/office/powerpoint/2010/main" val="191675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Coincidence…?</a:t>
            </a:r>
            <a:endParaRPr lang="en-US" dirty="0"/>
          </a:p>
        </p:txBody>
      </p:sp>
      <p:sp>
        <p:nvSpPr>
          <p:cNvPr id="6" name="Text Placeholder 5"/>
          <p:cNvSpPr>
            <a:spLocks noGrp="1"/>
          </p:cNvSpPr>
          <p:nvPr>
            <p:ph type="body" idx="1"/>
          </p:nvPr>
        </p:nvSpPr>
        <p:spPr>
          <a:xfrm>
            <a:off x="381000" y="1371600"/>
            <a:ext cx="3733800" cy="533400"/>
          </a:xfrm>
        </p:spPr>
        <p:txBody>
          <a:bodyPr/>
          <a:lstStyle/>
          <a:p>
            <a:r>
              <a:rPr lang="en-US" dirty="0" smtClean="0"/>
              <a:t>Abraham Lincoln</a:t>
            </a:r>
            <a:endParaRPr lang="en-US" dirty="0"/>
          </a:p>
        </p:txBody>
      </p:sp>
      <p:sp>
        <p:nvSpPr>
          <p:cNvPr id="8" name="Text Placeholder 7"/>
          <p:cNvSpPr>
            <a:spLocks noGrp="1"/>
          </p:cNvSpPr>
          <p:nvPr>
            <p:ph type="body" sz="half" idx="3"/>
          </p:nvPr>
        </p:nvSpPr>
        <p:spPr>
          <a:xfrm>
            <a:off x="5029200" y="1447800"/>
            <a:ext cx="3733800" cy="457200"/>
          </a:xfrm>
        </p:spPr>
        <p:txBody>
          <a:bodyPr/>
          <a:lstStyle/>
          <a:p>
            <a:pPr algn="r"/>
            <a:r>
              <a:rPr lang="en-US" dirty="0" smtClean="0"/>
              <a:t>John F. Kennedy</a:t>
            </a:r>
            <a:endParaRPr lang="en-US" dirty="0"/>
          </a:p>
        </p:txBody>
      </p:sp>
      <p:sp>
        <p:nvSpPr>
          <p:cNvPr id="7" name="Content Placeholder 6"/>
          <p:cNvSpPr>
            <a:spLocks noGrp="1"/>
          </p:cNvSpPr>
          <p:nvPr>
            <p:ph sz="half" idx="2"/>
          </p:nvPr>
        </p:nvSpPr>
        <p:spPr>
          <a:xfrm>
            <a:off x="381000" y="1981200"/>
            <a:ext cx="4038600" cy="3886200"/>
          </a:xfrm>
        </p:spPr>
        <p:txBody>
          <a:bodyPr>
            <a:normAutofit fontScale="62500" lnSpcReduction="20000"/>
          </a:bodyPr>
          <a:lstStyle/>
          <a:p>
            <a:r>
              <a:rPr lang="en-US" dirty="0"/>
              <a:t>Abraham Lincoln was elected to Congress in 1846.</a:t>
            </a:r>
          </a:p>
          <a:p>
            <a:r>
              <a:rPr lang="en-US" dirty="0"/>
              <a:t>Abraham Lincoln was elected President in 1860</a:t>
            </a:r>
            <a:r>
              <a:rPr lang="en-US" dirty="0" smtClean="0"/>
              <a:t>.</a:t>
            </a:r>
          </a:p>
          <a:p>
            <a:r>
              <a:rPr lang="en-US" dirty="0"/>
              <a:t>Lincoln's secretary was named Kennedy</a:t>
            </a:r>
            <a:r>
              <a:rPr lang="en-US" dirty="0" smtClean="0"/>
              <a:t>.</a:t>
            </a:r>
            <a:endParaRPr lang="en-US" dirty="0"/>
          </a:p>
          <a:p>
            <a:r>
              <a:rPr lang="en-US" dirty="0"/>
              <a:t>Andrew Johnson, who succeeded Lincoln, was born in 1808.</a:t>
            </a:r>
          </a:p>
          <a:p>
            <a:r>
              <a:rPr lang="en-US" dirty="0"/>
              <a:t>John Wilkes Booth, who assassinated Lincoln, was born in 1839.</a:t>
            </a:r>
          </a:p>
          <a:p>
            <a:r>
              <a:rPr lang="en-US" dirty="0"/>
              <a:t>Lincoln was shot at the theater named 'Kennedy</a:t>
            </a:r>
            <a:r>
              <a:rPr lang="en-US" dirty="0" smtClean="0"/>
              <a:t>'.</a:t>
            </a:r>
            <a:endParaRPr lang="en-US" dirty="0"/>
          </a:p>
          <a:p>
            <a:r>
              <a:rPr lang="en-US" dirty="0" smtClean="0"/>
              <a:t>Booth </a:t>
            </a:r>
            <a:r>
              <a:rPr lang="en-US" dirty="0"/>
              <a:t>ran from the theater and was caught in a warehouse.</a:t>
            </a:r>
          </a:p>
          <a:p>
            <a:r>
              <a:rPr lang="en-US" dirty="0"/>
              <a:t>A week before Lincoln was shot, he was in Monroe, Maryland.</a:t>
            </a:r>
          </a:p>
          <a:p>
            <a:endParaRPr lang="en-US" dirty="0"/>
          </a:p>
        </p:txBody>
      </p:sp>
      <p:sp>
        <p:nvSpPr>
          <p:cNvPr id="9" name="Content Placeholder 8"/>
          <p:cNvSpPr>
            <a:spLocks noGrp="1"/>
          </p:cNvSpPr>
          <p:nvPr>
            <p:ph sz="half" idx="4"/>
          </p:nvPr>
        </p:nvSpPr>
        <p:spPr>
          <a:xfrm>
            <a:off x="4953000" y="1981200"/>
            <a:ext cx="3733800" cy="3886200"/>
          </a:xfrm>
        </p:spPr>
        <p:txBody>
          <a:bodyPr>
            <a:normAutofit fontScale="62500" lnSpcReduction="20000"/>
          </a:bodyPr>
          <a:lstStyle/>
          <a:p>
            <a:r>
              <a:rPr lang="en-US" dirty="0"/>
              <a:t>John F. Kennedy was elected to Congress in 1946.</a:t>
            </a:r>
          </a:p>
          <a:p>
            <a:r>
              <a:rPr lang="en-US" dirty="0"/>
              <a:t>John F. Kennedy was elected President in 1960.</a:t>
            </a:r>
          </a:p>
          <a:p>
            <a:r>
              <a:rPr lang="en-US" dirty="0"/>
              <a:t>Kennedy's secretary was named Lincoln.</a:t>
            </a:r>
          </a:p>
          <a:p>
            <a:r>
              <a:rPr lang="en-US" dirty="0"/>
              <a:t>Lyndon Johnson, who succeeded Kennedy, was born in 1908.</a:t>
            </a:r>
          </a:p>
          <a:p>
            <a:r>
              <a:rPr lang="en-US" dirty="0"/>
              <a:t>Lee Harvey Oswald, who assassinated Kennedy, was born in 1939.</a:t>
            </a:r>
          </a:p>
          <a:p>
            <a:r>
              <a:rPr lang="en-US" dirty="0"/>
              <a:t>Kennedy was shot in a car called 'Lincoln'.</a:t>
            </a:r>
          </a:p>
          <a:p>
            <a:r>
              <a:rPr lang="en-US" dirty="0"/>
              <a:t>Oswald ran from a warehouse and caught in a theater.</a:t>
            </a:r>
          </a:p>
          <a:p>
            <a:r>
              <a:rPr lang="en-US" dirty="0"/>
              <a:t>A week before Kennedy was shot, he was with Marilyn Monroe.</a:t>
            </a:r>
          </a:p>
          <a:p>
            <a:endParaRPr lang="en-US" dirty="0"/>
          </a:p>
        </p:txBody>
      </p:sp>
    </p:spTree>
    <p:extLst>
      <p:ext uri="{BB962C8B-B14F-4D97-AF65-F5344CB8AC3E}">
        <p14:creationId xmlns:p14="http://schemas.microsoft.com/office/powerpoint/2010/main" val="213928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“Coincidence” Continued</a:t>
            </a:r>
            <a:endParaRPr lang="en-US" dirty="0"/>
          </a:p>
        </p:txBody>
      </p:sp>
      <p:sp>
        <p:nvSpPr>
          <p:cNvPr id="8" name="Content Placeholder 7"/>
          <p:cNvSpPr>
            <a:spLocks noGrp="1"/>
          </p:cNvSpPr>
          <p:nvPr>
            <p:ph sz="quarter" idx="1"/>
          </p:nvPr>
        </p:nvSpPr>
        <p:spPr/>
        <p:txBody>
          <a:bodyPr>
            <a:normAutofit fontScale="92500" lnSpcReduction="10000"/>
          </a:bodyPr>
          <a:lstStyle/>
          <a:p>
            <a:pPr algn="ctr"/>
            <a:r>
              <a:rPr lang="en-US" dirty="0"/>
              <a:t>The names Lincoln and Kennedy each contain seven letters.</a:t>
            </a:r>
          </a:p>
          <a:p>
            <a:pPr algn="ctr"/>
            <a:r>
              <a:rPr lang="en-US" dirty="0"/>
              <a:t>Both were particularly concerned with civil rights.</a:t>
            </a:r>
          </a:p>
          <a:p>
            <a:pPr algn="ctr"/>
            <a:r>
              <a:rPr lang="en-US" dirty="0"/>
              <a:t>Both wives lost their children while living in the White House.</a:t>
            </a:r>
          </a:p>
          <a:p>
            <a:pPr algn="ctr"/>
            <a:r>
              <a:rPr lang="en-US" dirty="0"/>
              <a:t>Both Presidents were shot on a Friday.</a:t>
            </a:r>
          </a:p>
          <a:p>
            <a:pPr algn="ctr"/>
            <a:r>
              <a:rPr lang="en-US" dirty="0"/>
              <a:t>Both Presidents were shot in the head.</a:t>
            </a:r>
          </a:p>
          <a:p>
            <a:pPr algn="ctr"/>
            <a:r>
              <a:rPr lang="en-US" dirty="0"/>
              <a:t>Booth and Oswald were assassinated before their trials.</a:t>
            </a:r>
          </a:p>
          <a:p>
            <a:pPr algn="ctr"/>
            <a:r>
              <a:rPr lang="en-US" dirty="0"/>
              <a:t>Both assassins were known by their three names.</a:t>
            </a:r>
          </a:p>
          <a:p>
            <a:pPr algn="ctr"/>
            <a:r>
              <a:rPr lang="en-US" dirty="0"/>
              <a:t>Both names are composed of fifteen letters.</a:t>
            </a:r>
          </a:p>
          <a:p>
            <a:pPr algn="ctr"/>
            <a:r>
              <a:rPr lang="en-US" dirty="0"/>
              <a:t>Both were assassinated by Southerners.</a:t>
            </a:r>
          </a:p>
          <a:p>
            <a:pPr algn="ctr"/>
            <a:r>
              <a:rPr lang="en-US" dirty="0"/>
              <a:t>Both were succeeded by Southerners.</a:t>
            </a:r>
          </a:p>
          <a:p>
            <a:pPr algn="ctr"/>
            <a:r>
              <a:rPr lang="en-US" dirty="0"/>
              <a:t>Both successors were named Johnson.</a:t>
            </a:r>
          </a:p>
          <a:p>
            <a:pPr marL="285750" indent="-285750" algn="ctr">
              <a:buFont typeface="Arial" pitchFamily="34" charset="0"/>
              <a:buChar char="•"/>
            </a:pPr>
            <a:endParaRPr lang="en-US" dirty="0"/>
          </a:p>
          <a:p>
            <a:endParaRPr lang="en-US" dirty="0"/>
          </a:p>
        </p:txBody>
      </p:sp>
    </p:spTree>
    <p:extLst>
      <p:ext uri="{BB962C8B-B14F-4D97-AF65-F5344CB8AC3E}">
        <p14:creationId xmlns:p14="http://schemas.microsoft.com/office/powerpoint/2010/main" val="237199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Slain in Dallas Motorcade</a:t>
            </a:r>
            <a:endParaRPr lang="en-US" dirty="0"/>
          </a:p>
        </p:txBody>
      </p:sp>
      <p:sp>
        <p:nvSpPr>
          <p:cNvPr id="3" name="Content Placeholder 2"/>
          <p:cNvSpPr>
            <a:spLocks noGrp="1"/>
          </p:cNvSpPr>
          <p:nvPr>
            <p:ph sz="quarter" idx="1"/>
          </p:nvPr>
        </p:nvSpPr>
        <p:spPr>
          <a:xfrm>
            <a:off x="381000" y="1524000"/>
            <a:ext cx="3749040" cy="4572000"/>
          </a:xfrm>
        </p:spPr>
        <p:txBody>
          <a:bodyPr>
            <a:normAutofit fontScale="77500" lnSpcReduction="20000"/>
          </a:bodyPr>
          <a:lstStyle/>
          <a:p>
            <a:r>
              <a:rPr lang="en-US" dirty="0" smtClean="0"/>
              <a:t>On </a:t>
            </a:r>
            <a:r>
              <a:rPr lang="en-US" dirty="0"/>
              <a:t>a 2-day, 5-speech “nonpolitical” tour of politically divided Texas</a:t>
            </a:r>
          </a:p>
          <a:p>
            <a:pPr lvl="1"/>
            <a:r>
              <a:rPr lang="en-US" dirty="0" smtClean="0"/>
              <a:t>Heal </a:t>
            </a:r>
            <a:r>
              <a:rPr lang="en-US" dirty="0"/>
              <a:t>the breach between liberal and conservative Texas Democrats</a:t>
            </a:r>
          </a:p>
          <a:p>
            <a:r>
              <a:rPr lang="en-US" dirty="0" smtClean="0"/>
              <a:t>Political </a:t>
            </a:r>
            <a:r>
              <a:rPr lang="en-US" dirty="0"/>
              <a:t>tensions almost cancelled his trip – unusually radical mood in the state</a:t>
            </a:r>
          </a:p>
          <a:p>
            <a:pPr lvl="1"/>
            <a:r>
              <a:rPr lang="en-US" dirty="0" smtClean="0"/>
              <a:t>Dallas </a:t>
            </a:r>
            <a:r>
              <a:rPr lang="en-US" dirty="0"/>
              <a:t>– high homicide rate, mainly white collar workers influenced by right-wing extremists.</a:t>
            </a:r>
          </a:p>
          <a:p>
            <a:pPr lvl="1"/>
            <a:r>
              <a:rPr lang="en-US" dirty="0" smtClean="0"/>
              <a:t>LBJ </a:t>
            </a:r>
            <a:r>
              <a:rPr lang="en-US" dirty="0"/>
              <a:t>had been hissed and spat on by a mob in November of 1960; U.S. Ambassador to UN, Adlai E. Stevenson was abused by anti-UN demonstrators in 1963</a:t>
            </a:r>
          </a:p>
          <a:p>
            <a:endParaRPr lang="en-US" dirty="0"/>
          </a:p>
        </p:txBody>
      </p:sp>
      <p:pic>
        <p:nvPicPr>
          <p:cNvPr id="5" name="Content Placeholder 4" descr="JFK and limo"/>
          <p:cNvPicPr>
            <a:picLocks noGrp="1" noChangeAspect="1" noChangeArrowheads="1"/>
          </p:cNvPicPr>
          <p:nvPr>
            <p:ph sz="quarter" idx="2"/>
          </p:nvPr>
        </p:nvPicPr>
        <p:blipFill>
          <a:blip r:embed="rId3"/>
          <a:srcRect/>
          <a:stretch>
            <a:fillRect/>
          </a:stretch>
        </p:blipFill>
        <p:spPr bwMode="auto">
          <a:xfrm>
            <a:off x="4419600" y="1905000"/>
            <a:ext cx="4267200" cy="3354130"/>
          </a:xfrm>
          <a:prstGeom prst="rect">
            <a:avLst/>
          </a:prstGeom>
          <a:noFill/>
        </p:spPr>
      </p:pic>
    </p:spTree>
    <p:extLst>
      <p:ext uri="{BB962C8B-B14F-4D97-AF65-F5344CB8AC3E}">
        <p14:creationId xmlns:p14="http://schemas.microsoft.com/office/powerpoint/2010/main" val="398197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Continued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Special </a:t>
            </a:r>
            <a:r>
              <a:rPr lang="en-US" dirty="0"/>
              <a:t>Presidential limousine – protective clear-plastic bubble-top removed – with wife, Jacqueline and Texas Governor and Mrs. John B. Connally.</a:t>
            </a:r>
          </a:p>
          <a:p>
            <a:pPr lvl="1"/>
            <a:r>
              <a:rPr lang="en-US" dirty="0" smtClean="0"/>
              <a:t>Followed </a:t>
            </a:r>
            <a:r>
              <a:rPr lang="en-US" dirty="0"/>
              <a:t>by a secret service sedan (8 service men), which was followed by an open convertible with Mr. and Mrs. Johnson and Senator Ralph W. Yarborough.</a:t>
            </a:r>
          </a:p>
          <a:p>
            <a:r>
              <a:rPr lang="en-US" dirty="0" smtClean="0"/>
              <a:t>Shots </a:t>
            </a:r>
            <a:r>
              <a:rPr lang="en-US" dirty="0"/>
              <a:t>were fired as the President approached the Triple Underpass (near the end of the 10-mile ride)</a:t>
            </a:r>
          </a:p>
          <a:p>
            <a:pPr lvl="1"/>
            <a:r>
              <a:rPr lang="en-US" dirty="0" smtClean="0"/>
              <a:t>Came </a:t>
            </a:r>
            <a:r>
              <a:rPr lang="en-US" dirty="0"/>
              <a:t>from a 6th floor window of the Texas School Book Depository Building</a:t>
            </a:r>
          </a:p>
          <a:p>
            <a:r>
              <a:rPr lang="en-US" dirty="0" smtClean="0"/>
              <a:t>2 </a:t>
            </a:r>
            <a:r>
              <a:rPr lang="en-US" dirty="0"/>
              <a:t>bullets hit the President – </a:t>
            </a:r>
            <a:r>
              <a:rPr lang="en-US" dirty="0" smtClean="0"/>
              <a:t>one through </a:t>
            </a:r>
            <a:r>
              <a:rPr lang="en-US" dirty="0"/>
              <a:t>his neck while the other shattered the right side of his skull</a:t>
            </a:r>
          </a:p>
          <a:p>
            <a:pPr lvl="1"/>
            <a:r>
              <a:rPr lang="en-US" dirty="0" smtClean="0"/>
              <a:t>One </a:t>
            </a:r>
            <a:r>
              <a:rPr lang="en-US" dirty="0"/>
              <a:t>of the bullets passed through Kennedy and hit Gov. Connally, who was in front of the President (smashed 3 ribs, punctured his lung, broke his right wrist and penetrated his left thigh).</a:t>
            </a:r>
          </a:p>
          <a:p>
            <a:r>
              <a:rPr lang="en-US" dirty="0" smtClean="0"/>
              <a:t>4th President to be assassinated in office</a:t>
            </a:r>
          </a:p>
          <a:p>
            <a:endParaRPr lang="en-US" dirty="0"/>
          </a:p>
        </p:txBody>
      </p:sp>
    </p:spTree>
    <p:extLst>
      <p:ext uri="{BB962C8B-B14F-4D97-AF65-F5344CB8AC3E}">
        <p14:creationId xmlns:p14="http://schemas.microsoft.com/office/powerpoint/2010/main" val="328634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3855"/>
            <a:ext cx="7772400" cy="1143000"/>
          </a:xfrm>
        </p:spPr>
        <p:txBody>
          <a:bodyPr/>
          <a:lstStyle/>
          <a:p>
            <a:r>
              <a:rPr lang="en-US" dirty="0" smtClean="0"/>
              <a:t>Dealey Plaza Map</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53400" cy="536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83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“Magic” or Single Bullet Theory</a:t>
            </a:r>
            <a:endParaRPr lang="en-US" dirty="0"/>
          </a:p>
        </p:txBody>
      </p:sp>
      <p:pic>
        <p:nvPicPr>
          <p:cNvPr id="7" name="Picture 4" descr="Magic Bullet Diagram"/>
          <p:cNvPicPr>
            <a:picLocks noGrp="1" noChangeAspect="1" noChangeArrowheads="1"/>
          </p:cNvPicPr>
          <p:nvPr>
            <p:ph sz="quarter" idx="1"/>
          </p:nvPr>
        </p:nvPicPr>
        <p:blipFill>
          <a:blip r:embed="rId3"/>
          <a:srcRect/>
          <a:stretch>
            <a:fillRect/>
          </a:stretch>
        </p:blipFill>
        <p:spPr bwMode="auto">
          <a:xfrm>
            <a:off x="228600" y="1600200"/>
            <a:ext cx="4686956" cy="4421430"/>
          </a:xfrm>
          <a:prstGeom prst="rect">
            <a:avLst/>
          </a:prstGeom>
          <a:noFill/>
        </p:spPr>
      </p:pic>
      <p:pic>
        <p:nvPicPr>
          <p:cNvPr id="2050" name="Picture 2"/>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4933950" y="2656394"/>
            <a:ext cx="3749675" cy="21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74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 Second Shooter (from the Grassy Knoll)?</a:t>
            </a:r>
            <a:endParaRPr lang="en-US" dirty="0"/>
          </a:p>
        </p:txBody>
      </p:sp>
      <p:sp>
        <p:nvSpPr>
          <p:cNvPr id="8" name="Content Placeholder 7"/>
          <p:cNvSpPr>
            <a:spLocks noGrp="1"/>
          </p:cNvSpPr>
          <p:nvPr>
            <p:ph sz="quarter" idx="2"/>
          </p:nvPr>
        </p:nvSpPr>
        <p:spPr>
          <a:xfrm>
            <a:off x="609600" y="4800600"/>
            <a:ext cx="7924800" cy="1752600"/>
          </a:xfrm>
        </p:spPr>
        <p:txBody>
          <a:bodyPr>
            <a:normAutofit fontScale="62500" lnSpcReduction="20000"/>
          </a:bodyPr>
          <a:lstStyle/>
          <a:p>
            <a:pPr>
              <a:lnSpc>
                <a:spcPct val="80000"/>
              </a:lnSpc>
            </a:pPr>
            <a:r>
              <a:rPr lang="en-US" sz="2900" dirty="0"/>
              <a:t>Probably the most popular second shooter theory has a gunman behind the picket fence on the Grassy Knoll.</a:t>
            </a:r>
          </a:p>
          <a:p>
            <a:pPr>
              <a:lnSpc>
                <a:spcPct val="80000"/>
              </a:lnSpc>
            </a:pPr>
            <a:r>
              <a:rPr lang="en-US" sz="2900" dirty="0"/>
              <a:t>Behind the fence the shooter would have been able to escape through the railroad yard.</a:t>
            </a:r>
          </a:p>
          <a:p>
            <a:pPr>
              <a:buFont typeface="Wingdings" pitchFamily="2" charset="2"/>
              <a:buChar char="§"/>
            </a:pPr>
            <a:r>
              <a:rPr lang="en-US" sz="2900" dirty="0"/>
              <a:t>A newer theory states a second shooter crouched in the storm drain.</a:t>
            </a:r>
          </a:p>
          <a:p>
            <a:pPr>
              <a:buFont typeface="Wingdings" pitchFamily="2" charset="2"/>
              <a:buChar char="§"/>
            </a:pPr>
            <a:r>
              <a:rPr lang="en-US" sz="2900" dirty="0"/>
              <a:t>A theorist was able to enter the drain through the manhole cover and follow the drain out of the plaza.</a:t>
            </a:r>
          </a:p>
          <a:p>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00800" cy="321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41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Suspect Captured in Dallas Theater</a:t>
            </a:r>
            <a:endParaRPr lang="en-US" dirty="0"/>
          </a:p>
        </p:txBody>
      </p:sp>
      <p:sp>
        <p:nvSpPr>
          <p:cNvPr id="6" name="Content Placeholder 5"/>
          <p:cNvSpPr>
            <a:spLocks noGrp="1"/>
          </p:cNvSpPr>
          <p:nvPr>
            <p:ph sz="quarter" idx="1"/>
          </p:nvPr>
        </p:nvSpPr>
        <p:spPr>
          <a:xfrm>
            <a:off x="914400" y="1447800"/>
            <a:ext cx="7772400" cy="4953000"/>
          </a:xfrm>
        </p:spPr>
        <p:txBody>
          <a:bodyPr>
            <a:normAutofit fontScale="77500" lnSpcReduction="20000"/>
          </a:bodyPr>
          <a:lstStyle/>
          <a:p>
            <a:r>
              <a:rPr lang="en-US" dirty="0"/>
              <a:t>Lee Harvey Oswald, 24, a pro-Communist ex-Marine employed at the Texas School Book Depository Building</a:t>
            </a:r>
            <a:endParaRPr lang="en-US" sz="2200" dirty="0"/>
          </a:p>
          <a:p>
            <a:pPr lvl="1"/>
            <a:r>
              <a:rPr lang="en-US" dirty="0"/>
              <a:t>While police officers searched through the building, Oswald had left</a:t>
            </a:r>
            <a:endParaRPr lang="en-US" sz="2200" dirty="0"/>
          </a:p>
          <a:p>
            <a:pPr lvl="1"/>
            <a:r>
              <a:rPr lang="en-US" dirty="0"/>
              <a:t>Found an Italian-made 6.5mm. Mannlicher-Carcano rifle, fitted with a Japanese 4-power telescope sight near the 6</a:t>
            </a:r>
            <a:r>
              <a:rPr lang="en-US" baseline="30000" dirty="0"/>
              <a:t>th</a:t>
            </a:r>
            <a:r>
              <a:rPr lang="en-US" dirty="0"/>
              <a:t> floor window (assassination weapon).</a:t>
            </a:r>
            <a:endParaRPr lang="en-US" sz="2200" dirty="0"/>
          </a:p>
          <a:p>
            <a:r>
              <a:rPr lang="en-US" dirty="0"/>
              <a:t>A patrolman saw a man answering the broadcast description and went to question him</a:t>
            </a:r>
            <a:endParaRPr lang="en-US" sz="2200" dirty="0"/>
          </a:p>
          <a:p>
            <a:pPr lvl="1"/>
            <a:r>
              <a:rPr lang="en-US" dirty="0"/>
              <a:t>Oswald removed a revolver, fired 4 shots into the officer, and fled.</a:t>
            </a:r>
            <a:endParaRPr lang="en-US" sz="2200" dirty="0"/>
          </a:p>
          <a:p>
            <a:pPr lvl="1"/>
            <a:r>
              <a:rPr lang="en-US" dirty="0"/>
              <a:t>While searching, police got a call from the cashier of the Texas Theater, 6 blocks from the patrolman’s murder, to report a man acting suspicious.</a:t>
            </a:r>
            <a:endParaRPr lang="en-US" sz="2200" dirty="0"/>
          </a:p>
          <a:p>
            <a:pPr lvl="1"/>
            <a:r>
              <a:rPr lang="en-US" dirty="0"/>
              <a:t>Police found him in the theater, where he tried to commit suicide using a .38-caliber revolver, but the officers disarmed him after he had pulled the trigger at least once without it firing. </a:t>
            </a:r>
            <a:endParaRPr lang="en-US" sz="2200" dirty="0"/>
          </a:p>
          <a:p>
            <a:r>
              <a:rPr lang="en-US" dirty="0"/>
              <a:t>Upon continuous interrogation, Oswald denied shooting anyone</a:t>
            </a:r>
            <a:endParaRPr lang="en-US" sz="2200" dirty="0"/>
          </a:p>
          <a:p>
            <a:pPr lvl="1"/>
            <a:r>
              <a:rPr lang="en-US" dirty="0"/>
              <a:t>Paraffin tests proved, however, that he had recently discharged a firearm.</a:t>
            </a:r>
            <a:endParaRPr lang="en-US" sz="2200" dirty="0"/>
          </a:p>
          <a:p>
            <a:r>
              <a:rPr lang="en-US" dirty="0"/>
              <a:t>The Communist Party of the U.S.A. denounced the assassination “as a monstrous crime against the country” and denied that Oswald had any association with them. </a:t>
            </a:r>
            <a:endParaRPr lang="en-US" sz="2200" dirty="0"/>
          </a:p>
          <a:p>
            <a:endParaRPr lang="en-US" dirty="0"/>
          </a:p>
        </p:txBody>
      </p:sp>
    </p:spTree>
    <p:extLst>
      <p:ext uri="{BB962C8B-B14F-4D97-AF65-F5344CB8AC3E}">
        <p14:creationId xmlns:p14="http://schemas.microsoft.com/office/powerpoint/2010/main" val="261887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Oswald’s Background</a:t>
            </a:r>
            <a:endParaRPr lang="en-US" dirty="0"/>
          </a:p>
        </p:txBody>
      </p:sp>
      <p:sp>
        <p:nvSpPr>
          <p:cNvPr id="10" name="Content Placeholder 9"/>
          <p:cNvSpPr>
            <a:spLocks noGrp="1"/>
          </p:cNvSpPr>
          <p:nvPr>
            <p:ph sz="quarter" idx="1"/>
          </p:nvPr>
        </p:nvSpPr>
        <p:spPr>
          <a:xfrm>
            <a:off x="304800" y="1447800"/>
            <a:ext cx="8534400" cy="5105400"/>
          </a:xfrm>
        </p:spPr>
        <p:txBody>
          <a:bodyPr>
            <a:normAutofit fontScale="62500" lnSpcReduction="20000"/>
          </a:bodyPr>
          <a:lstStyle/>
          <a:p>
            <a:r>
              <a:rPr lang="en-US" dirty="0"/>
              <a:t>Reared in poverty</a:t>
            </a:r>
            <a:endParaRPr lang="en-US" sz="2200" dirty="0"/>
          </a:p>
          <a:p>
            <a:r>
              <a:rPr lang="en-US" dirty="0"/>
              <a:t>Self-described Marxist and Secretary of the New Orleans chapter of the pro-Castro Fair Play for Cuba Committee (no charter issued in that area…)</a:t>
            </a:r>
            <a:endParaRPr lang="en-US" sz="2200" dirty="0"/>
          </a:p>
          <a:p>
            <a:r>
              <a:rPr lang="en-US" dirty="0"/>
              <a:t>Loner, bookish (grades often below average however), and opposed to discipline</a:t>
            </a:r>
            <a:endParaRPr lang="en-US" sz="2200" dirty="0"/>
          </a:p>
          <a:p>
            <a:pPr lvl="1"/>
            <a:r>
              <a:rPr lang="en-US" dirty="0"/>
              <a:t>“Emotionally quite disturbed youngster” who had a “personality pattern disturbance with schizoid features and passive-aggressive tendencies”.</a:t>
            </a:r>
            <a:endParaRPr lang="en-US" sz="2200" dirty="0"/>
          </a:p>
          <a:p>
            <a:r>
              <a:rPr lang="en-US" dirty="0"/>
              <a:t>By 16 he quit school to work, when he began to read Communist literature</a:t>
            </a:r>
            <a:endParaRPr lang="en-US" sz="2200" dirty="0"/>
          </a:p>
          <a:p>
            <a:r>
              <a:rPr lang="en-US" dirty="0"/>
              <a:t>Joined the Marines at 17 – court martialed twice for failing to register a weapon and for using profanity to a noncommissioned officer.</a:t>
            </a:r>
            <a:endParaRPr lang="en-US" sz="2200" dirty="0"/>
          </a:p>
          <a:p>
            <a:r>
              <a:rPr lang="en-US" dirty="0"/>
              <a:t>1959 – announced his desire to renounce his U.S. citizenship (discharged officially from the Marines) and affirmed his allegiance to the Soviet Socialist Republic</a:t>
            </a:r>
            <a:endParaRPr lang="en-US" sz="2200" dirty="0"/>
          </a:p>
          <a:p>
            <a:r>
              <a:rPr lang="en-US" dirty="0"/>
              <a:t>When trying to leave the USSR with his wife (a Russian pharmacist) he claimed Soviets refused his permit – U.S. State Department granted him money for travel expenses for them to leave with her and their infant daughter.</a:t>
            </a:r>
            <a:endParaRPr lang="en-US" sz="2200" dirty="0"/>
          </a:p>
          <a:p>
            <a:r>
              <a:rPr lang="en-US" dirty="0"/>
              <a:t>In 1963 - living in Dallas, Oswald attempted to kill a retired U.S. Army Major known for extreme </a:t>
            </a:r>
            <a:r>
              <a:rPr lang="en-US" dirty="0" err="1" smtClean="0"/>
              <a:t>ritious</a:t>
            </a:r>
            <a:r>
              <a:rPr lang="en-US" dirty="0" smtClean="0"/>
              <a:t> </a:t>
            </a:r>
            <a:r>
              <a:rPr lang="en-US" dirty="0"/>
              <a:t>views and attempted to join the anti-Castro Cuban Student Directorate in New Orleans (previously forming the fictitious pro-Castro Fair Play for Cuba Committee)</a:t>
            </a:r>
            <a:endParaRPr lang="en-US" sz="2200" dirty="0"/>
          </a:p>
          <a:p>
            <a:r>
              <a:rPr lang="en-US" dirty="0"/>
              <a:t>Night prior to Kennedy’s assassination, Oswald visited his family (living in Irving, Texas while he worked in Dallas) – he said he was bringing back curtain rods for his Dallas apartment (rifle bag).</a:t>
            </a:r>
            <a:endParaRPr lang="en-US" sz="2200" dirty="0"/>
          </a:p>
          <a:p>
            <a:pPr lvl="1"/>
            <a:r>
              <a:rPr lang="en-US" dirty="0"/>
              <a:t>Mrs. Oswald found his wedding ring and his wallet on her dresser.</a:t>
            </a:r>
            <a:endParaRPr lang="en-US" sz="2200" dirty="0"/>
          </a:p>
          <a:p>
            <a:endParaRPr lang="en-US" dirty="0"/>
          </a:p>
        </p:txBody>
      </p:sp>
    </p:spTree>
    <p:extLst>
      <p:ext uri="{BB962C8B-B14F-4D97-AF65-F5344CB8AC3E}">
        <p14:creationId xmlns:p14="http://schemas.microsoft.com/office/powerpoint/2010/main" val="381577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Lee Harvey Oswald</a:t>
            </a:r>
            <a:endParaRPr lang="en-US" dirty="0"/>
          </a:p>
        </p:txBody>
      </p:sp>
      <p:pic>
        <p:nvPicPr>
          <p:cNvPr id="7" name="Picture 4" descr="oswald mug shot"/>
          <p:cNvPicPr>
            <a:picLocks noGrp="1" noChangeAspect="1" noChangeArrowheads="1"/>
          </p:cNvPicPr>
          <p:nvPr>
            <p:ph sz="quarter" idx="1"/>
          </p:nvPr>
        </p:nvPicPr>
        <p:blipFill>
          <a:blip r:embed="rId2"/>
          <a:srcRect/>
          <a:stretch>
            <a:fillRect/>
          </a:stretch>
        </p:blipFill>
        <p:spPr bwMode="auto">
          <a:xfrm>
            <a:off x="304800" y="1676400"/>
            <a:ext cx="3724959" cy="4267200"/>
          </a:xfrm>
          <a:prstGeom prst="rect">
            <a:avLst/>
          </a:prstGeom>
          <a:noFill/>
        </p:spPr>
      </p:pic>
      <p:pic>
        <p:nvPicPr>
          <p:cNvPr id="4098"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286000"/>
            <a:ext cx="4295162" cy="29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972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TotalTime>
  <Words>2522</Words>
  <Application>Microsoft Office PowerPoint</Application>
  <PresentationFormat>On-screen Show (4:3)</PresentationFormat>
  <Paragraphs>153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John F. Kennedy Assassination</vt:lpstr>
      <vt:lpstr>President Slain in Dallas Motorcade</vt:lpstr>
      <vt:lpstr>Texas Continued</vt:lpstr>
      <vt:lpstr>Dealey Plaza Map</vt:lpstr>
      <vt:lpstr>“Magic” or Single Bullet Theory</vt:lpstr>
      <vt:lpstr>A Second Shooter (from the Grassy Knoll)?</vt:lpstr>
      <vt:lpstr>Suspect Captured in Dallas Theater</vt:lpstr>
      <vt:lpstr>Oswald’s Background</vt:lpstr>
      <vt:lpstr>Lee Harvey Oswald</vt:lpstr>
      <vt:lpstr>Oswald Slain</vt:lpstr>
      <vt:lpstr>Jack Ruby</vt:lpstr>
      <vt:lpstr>Reactions of the Assassination</vt:lpstr>
      <vt:lpstr>Lyndon Johnson as President</vt:lpstr>
      <vt:lpstr>Warren Commission</vt:lpstr>
      <vt:lpstr>Coincidence…?</vt:lpstr>
      <vt:lpstr>“Coincidence”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F. Kennedy Assassination</dc:title>
  <dc:creator>LISA BREITZMAN</dc:creator>
  <cp:lastModifiedBy>LISA BREITZMAN</cp:lastModifiedBy>
  <cp:revision>10</cp:revision>
  <dcterms:created xsi:type="dcterms:W3CDTF">2014-03-30T20:04:54Z</dcterms:created>
  <dcterms:modified xsi:type="dcterms:W3CDTF">2014-04-01T17:27:23Z</dcterms:modified>
</cp:coreProperties>
</file>