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94A5D7DD-9BAA-426C-AD36-5A7551F00C04}" type="datetimeFigureOut">
              <a:rPr lang="en-US" smtClean="0"/>
              <a:t>12/1/2013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34E840F5-386A-4E88-AF8D-AB486744443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A5D7DD-9BAA-426C-AD36-5A7551F00C04}" type="datetimeFigureOut">
              <a:rPr lang="en-US" smtClean="0"/>
              <a:t>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840F5-386A-4E88-AF8D-AB486744443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A5D7DD-9BAA-426C-AD36-5A7551F00C04}" type="datetimeFigureOut">
              <a:rPr lang="en-US" smtClean="0"/>
              <a:t>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840F5-386A-4E88-AF8D-AB486744443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A5D7DD-9BAA-426C-AD36-5A7551F00C04}" type="datetimeFigureOut">
              <a:rPr lang="en-US" smtClean="0"/>
              <a:t>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840F5-386A-4E88-AF8D-AB486744443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4A5D7DD-9BAA-426C-AD36-5A7551F00C04}" type="datetimeFigureOut">
              <a:rPr lang="en-US" smtClean="0"/>
              <a:t>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840F5-386A-4E88-AF8D-AB486744443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4A5D7DD-9BAA-426C-AD36-5A7551F00C04}" type="datetimeFigureOut">
              <a:rPr lang="en-US" smtClean="0"/>
              <a:t>12/1/2013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E840F5-386A-4E88-AF8D-AB486744443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94A5D7DD-9BAA-426C-AD36-5A7551F00C04}" type="datetimeFigureOut">
              <a:rPr lang="en-US" smtClean="0"/>
              <a:t>12/1/2013</a:t>
            </a:fld>
            <a:endParaRPr lang="en-US"/>
          </a:p>
        </p:txBody>
      </p:sp>
      <p:sp>
        <p:nvSpPr>
          <p:cNvPr id="27" name="Slide Number Placeholder 26"/>
          <p:cNvSpPr>
            <a:spLocks noGrp="1"/>
          </p:cNvSpPr>
          <p:nvPr>
            <p:ph type="sldNum" sz="quarter" idx="11"/>
          </p:nvPr>
        </p:nvSpPr>
        <p:spPr/>
        <p:txBody>
          <a:bodyPr rtlCol="0"/>
          <a:lstStyle/>
          <a:p>
            <a:fld id="{34E840F5-386A-4E88-AF8D-AB4867444439}"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94A5D7DD-9BAA-426C-AD36-5A7551F00C04}" type="datetimeFigureOut">
              <a:rPr lang="en-US" smtClean="0"/>
              <a:t>12/1/2013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34E840F5-386A-4E88-AF8D-AB486744443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A5D7DD-9BAA-426C-AD36-5A7551F00C04}" type="datetimeFigureOut">
              <a:rPr lang="en-US" smtClean="0"/>
              <a:t>12/1/2013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E840F5-386A-4E88-AF8D-AB486744443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4A5D7DD-9BAA-426C-AD36-5A7551F00C04}" type="datetimeFigureOut">
              <a:rPr lang="en-US" smtClean="0"/>
              <a:t>12/1/2013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E840F5-386A-4E88-AF8D-AB486744443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4A5D7DD-9BAA-426C-AD36-5A7551F00C04}" type="datetimeFigureOut">
              <a:rPr lang="en-US" smtClean="0"/>
              <a:t>12/1/2013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E840F5-386A-4E88-AF8D-AB486744443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4A5D7DD-9BAA-426C-AD36-5A7551F00C04}" type="datetimeFigureOut">
              <a:rPr lang="en-US" smtClean="0"/>
              <a:t>12/1/2013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34E840F5-386A-4E88-AF8D-AB486744443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362200"/>
            <a:ext cx="8458200" cy="1470025"/>
          </a:xfrm>
        </p:spPr>
        <p:txBody>
          <a:bodyPr/>
          <a:lstStyle/>
          <a:p>
            <a:r>
              <a:rPr lang="en-US" dirty="0" smtClean="0"/>
              <a:t>20</a:t>
            </a:r>
            <a:r>
              <a:rPr lang="en-US" baseline="30000" dirty="0" smtClean="0"/>
              <a:t>th</a:t>
            </a:r>
            <a:r>
              <a:rPr lang="en-US" dirty="0" smtClean="0"/>
              <a:t> Century Conflicts</a:t>
            </a:r>
            <a:r>
              <a:rPr lang="en-US" dirty="0"/>
              <a:t> </a:t>
            </a:r>
            <a:r>
              <a:rPr lang="en-US" dirty="0" smtClean="0"/>
              <a:t>– Wisconsin </a:t>
            </a:r>
            <a:endParaRPr lang="en-US" dirty="0"/>
          </a:p>
        </p:txBody>
      </p:sp>
      <p:sp>
        <p:nvSpPr>
          <p:cNvPr id="3" name="Subtitle 2"/>
          <p:cNvSpPr>
            <a:spLocks noGrp="1"/>
          </p:cNvSpPr>
          <p:nvPr>
            <p:ph type="subTitle" idx="1"/>
          </p:nvPr>
        </p:nvSpPr>
        <p:spPr>
          <a:xfrm>
            <a:off x="457200" y="3962400"/>
            <a:ext cx="4953000" cy="1967462"/>
          </a:xfrm>
        </p:spPr>
        <p:txBody>
          <a:bodyPr>
            <a:normAutofit fontScale="77500" lnSpcReduction="20000"/>
          </a:bodyPr>
          <a:lstStyle/>
          <a:p>
            <a:r>
              <a:rPr lang="en-US" dirty="0" smtClean="0"/>
              <a:t>World War I</a:t>
            </a:r>
          </a:p>
          <a:p>
            <a:r>
              <a:rPr lang="en-US" dirty="0" smtClean="0"/>
              <a:t>Great Depression</a:t>
            </a:r>
          </a:p>
          <a:p>
            <a:r>
              <a:rPr lang="en-US" dirty="0" smtClean="0"/>
              <a:t>World War II</a:t>
            </a:r>
          </a:p>
          <a:p>
            <a:r>
              <a:rPr lang="en-US" dirty="0" smtClean="0"/>
              <a:t>Cold War</a:t>
            </a:r>
          </a:p>
          <a:p>
            <a:r>
              <a:rPr lang="en-US" dirty="0"/>
              <a:t>	</a:t>
            </a:r>
            <a:r>
              <a:rPr lang="en-US" dirty="0" smtClean="0"/>
              <a:t>Korean War</a:t>
            </a:r>
          </a:p>
          <a:p>
            <a:r>
              <a:rPr lang="en-US" dirty="0"/>
              <a:t>	</a:t>
            </a:r>
            <a:r>
              <a:rPr lang="en-US" dirty="0" smtClean="0"/>
              <a:t>Vietnam</a:t>
            </a:r>
          </a:p>
          <a:p>
            <a:r>
              <a:rPr lang="en-US" dirty="0" smtClean="0"/>
              <a:t>Civil Rights/Desegregation</a:t>
            </a:r>
            <a:endParaRPr lang="en-US" dirty="0"/>
          </a:p>
        </p:txBody>
      </p:sp>
    </p:spTree>
    <p:extLst>
      <p:ext uri="{BB962C8B-B14F-4D97-AF65-F5344CB8AC3E}">
        <p14:creationId xmlns:p14="http://schemas.microsoft.com/office/powerpoint/2010/main" val="3486235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ABCs of Wisconsin in WWII</a:t>
            </a:r>
            <a:endParaRPr lang="en-US" dirty="0"/>
          </a:p>
        </p:txBody>
      </p:sp>
      <p:sp>
        <p:nvSpPr>
          <p:cNvPr id="3" name="Content Placeholder 2"/>
          <p:cNvSpPr>
            <a:spLocks noGrp="1"/>
          </p:cNvSpPr>
          <p:nvPr>
            <p:ph idx="1"/>
          </p:nvPr>
        </p:nvSpPr>
        <p:spPr>
          <a:xfrm>
            <a:off x="457200" y="1676400"/>
            <a:ext cx="8229600" cy="4953000"/>
          </a:xfrm>
        </p:spPr>
        <p:txBody>
          <a:bodyPr numCol="2">
            <a:normAutofit fontScale="77500" lnSpcReduction="20000"/>
          </a:bodyPr>
          <a:lstStyle/>
          <a:p>
            <a:r>
              <a:rPr lang="en-US" dirty="0" smtClean="0"/>
              <a:t>A – Atomic Bomb</a:t>
            </a:r>
          </a:p>
          <a:p>
            <a:r>
              <a:rPr lang="en-US" dirty="0" smtClean="0"/>
              <a:t>B – Badger Ordinance</a:t>
            </a:r>
          </a:p>
          <a:p>
            <a:r>
              <a:rPr lang="en-US" dirty="0" smtClean="0"/>
              <a:t>C – Civilian Defense</a:t>
            </a:r>
          </a:p>
          <a:p>
            <a:r>
              <a:rPr lang="en-US" dirty="0" smtClean="0"/>
              <a:t>D – Douglas MacArthur</a:t>
            </a:r>
          </a:p>
          <a:p>
            <a:r>
              <a:rPr lang="en-US" dirty="0" smtClean="0"/>
              <a:t>E – Ellen Ainsworth</a:t>
            </a:r>
          </a:p>
          <a:p>
            <a:r>
              <a:rPr lang="en-US" dirty="0" smtClean="0"/>
              <a:t>F – Food Supply</a:t>
            </a:r>
          </a:p>
          <a:p>
            <a:r>
              <a:rPr lang="en-US" dirty="0" smtClean="0"/>
              <a:t>G – General Billy Mitchell</a:t>
            </a:r>
          </a:p>
          <a:p>
            <a:r>
              <a:rPr lang="en-US" dirty="0" smtClean="0"/>
              <a:t>H – Higher Education of Veterans</a:t>
            </a:r>
          </a:p>
          <a:p>
            <a:r>
              <a:rPr lang="en-US" dirty="0" smtClean="0"/>
              <a:t>I – Internment</a:t>
            </a:r>
          </a:p>
          <a:p>
            <a:r>
              <a:rPr lang="en-US" dirty="0" smtClean="0"/>
              <a:t>J – Janesville Tankers</a:t>
            </a:r>
          </a:p>
          <a:p>
            <a:r>
              <a:rPr lang="en-US" dirty="0" smtClean="0"/>
              <a:t>K – Kenosha</a:t>
            </a:r>
          </a:p>
          <a:p>
            <a:r>
              <a:rPr lang="en-US" dirty="0" smtClean="0"/>
              <a:t>L – Louisiana Maneuvers</a:t>
            </a:r>
          </a:p>
          <a:p>
            <a:r>
              <a:rPr lang="en-US" dirty="0" smtClean="0"/>
              <a:t>M – Manitowoc, WI</a:t>
            </a:r>
          </a:p>
          <a:p>
            <a:r>
              <a:rPr lang="en-US" dirty="0" smtClean="0"/>
              <a:t>N – National Socialism (Nazis)</a:t>
            </a:r>
          </a:p>
          <a:p>
            <a:r>
              <a:rPr lang="en-US" dirty="0" smtClean="0"/>
              <a:t>O – Oshkosh Truck Corporation</a:t>
            </a:r>
          </a:p>
          <a:p>
            <a:r>
              <a:rPr lang="en-US" dirty="0" smtClean="0"/>
              <a:t>P – Prisoner of War Camps</a:t>
            </a:r>
          </a:p>
          <a:p>
            <a:r>
              <a:rPr lang="en-US" dirty="0" smtClean="0"/>
              <a:t>Q – Quonset Hut</a:t>
            </a:r>
          </a:p>
          <a:p>
            <a:r>
              <a:rPr lang="en-US" dirty="0" smtClean="0"/>
              <a:t>R – Richard Bong</a:t>
            </a:r>
          </a:p>
          <a:p>
            <a:r>
              <a:rPr lang="en-US" dirty="0" smtClean="0"/>
              <a:t>S – Ship (Battleship Wisconsin)</a:t>
            </a:r>
          </a:p>
          <a:p>
            <a:r>
              <a:rPr lang="en-US" dirty="0" smtClean="0"/>
              <a:t>T – Thirty Second Division</a:t>
            </a:r>
          </a:p>
          <a:p>
            <a:r>
              <a:rPr lang="en-US" dirty="0" smtClean="0"/>
              <a:t>U – United States Armed Forced Institute (USAFI)</a:t>
            </a:r>
          </a:p>
          <a:p>
            <a:r>
              <a:rPr lang="en-US" dirty="0" smtClean="0"/>
              <a:t>V – </a:t>
            </a:r>
            <a:r>
              <a:rPr lang="en-US" dirty="0" err="1" smtClean="0"/>
              <a:t>Verville</a:t>
            </a:r>
            <a:r>
              <a:rPr lang="en-US" dirty="0" smtClean="0"/>
              <a:t> Family</a:t>
            </a:r>
          </a:p>
          <a:p>
            <a:r>
              <a:rPr lang="en-US" dirty="0" smtClean="0"/>
              <a:t>W – Women</a:t>
            </a:r>
          </a:p>
          <a:p>
            <a:r>
              <a:rPr lang="en-US" dirty="0" smtClean="0"/>
              <a:t>X – X-Card</a:t>
            </a:r>
          </a:p>
          <a:p>
            <a:r>
              <a:rPr lang="en-US" dirty="0" smtClean="0"/>
              <a:t>Y – Young Abe</a:t>
            </a:r>
          </a:p>
          <a:p>
            <a:r>
              <a:rPr lang="en-US" dirty="0" smtClean="0"/>
              <a:t>Z – </a:t>
            </a:r>
            <a:r>
              <a:rPr lang="en-US" dirty="0" err="1" smtClean="0"/>
              <a:t>Zona</a:t>
            </a:r>
            <a:r>
              <a:rPr lang="en-US" dirty="0" smtClean="0"/>
              <a:t> Gale</a:t>
            </a:r>
            <a:endParaRPr lang="en-US" dirty="0"/>
          </a:p>
        </p:txBody>
      </p:sp>
    </p:spTree>
    <p:extLst>
      <p:ext uri="{BB962C8B-B14F-4D97-AF65-F5344CB8AC3E}">
        <p14:creationId xmlns:p14="http://schemas.microsoft.com/office/powerpoint/2010/main" val="1784172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3">
                                            <p:txEl>
                                              <p:pRg st="16" end="16"/>
                                            </p:txEl>
                                          </p:spTgt>
                                        </p:tgtEl>
                                        <p:attrNameLst>
                                          <p:attrName>style.visibility</p:attrName>
                                        </p:attrNameLst>
                                      </p:cBhvr>
                                      <p:to>
                                        <p:strVal val="visible"/>
                                      </p:to>
                                    </p:set>
                                    <p:anim calcmode="lin" valueType="num">
                                      <p:cBhvr additive="base">
                                        <p:cTn id="103"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3">
                                            <p:txEl>
                                              <p:pRg st="17" end="17"/>
                                            </p:txEl>
                                          </p:spTgt>
                                        </p:tgtEl>
                                        <p:attrNameLst>
                                          <p:attrName>style.visibility</p:attrName>
                                        </p:attrNameLst>
                                      </p:cBhvr>
                                      <p:to>
                                        <p:strVal val="visible"/>
                                      </p:to>
                                    </p:set>
                                    <p:anim calcmode="lin" valueType="num">
                                      <p:cBhvr additive="base">
                                        <p:cTn id="109" dur="500" fill="hold"/>
                                        <p:tgtEl>
                                          <p:spTgt spid="3">
                                            <p:txEl>
                                              <p:pRg st="17" end="17"/>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3">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3">
                                            <p:txEl>
                                              <p:pRg st="18" end="18"/>
                                            </p:txEl>
                                          </p:spTgt>
                                        </p:tgtEl>
                                        <p:attrNameLst>
                                          <p:attrName>style.visibility</p:attrName>
                                        </p:attrNameLst>
                                      </p:cBhvr>
                                      <p:to>
                                        <p:strVal val="visible"/>
                                      </p:to>
                                    </p:set>
                                    <p:anim calcmode="lin" valueType="num">
                                      <p:cBhvr additive="base">
                                        <p:cTn id="115" dur="500" fill="hold"/>
                                        <p:tgtEl>
                                          <p:spTgt spid="3">
                                            <p:txEl>
                                              <p:pRg st="18" end="18"/>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3">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nodeType="clickEffect">
                                  <p:stCondLst>
                                    <p:cond delay="0"/>
                                  </p:stCondLst>
                                  <p:childTnLst>
                                    <p:set>
                                      <p:cBhvr>
                                        <p:cTn id="120" dur="1" fill="hold">
                                          <p:stCondLst>
                                            <p:cond delay="0"/>
                                          </p:stCondLst>
                                        </p:cTn>
                                        <p:tgtEl>
                                          <p:spTgt spid="3">
                                            <p:txEl>
                                              <p:pRg st="19" end="19"/>
                                            </p:txEl>
                                          </p:spTgt>
                                        </p:tgtEl>
                                        <p:attrNameLst>
                                          <p:attrName>style.visibility</p:attrName>
                                        </p:attrNameLst>
                                      </p:cBhvr>
                                      <p:to>
                                        <p:strVal val="visible"/>
                                      </p:to>
                                    </p:set>
                                    <p:anim calcmode="lin" valueType="num">
                                      <p:cBhvr additive="base">
                                        <p:cTn id="121" dur="500" fill="hold"/>
                                        <p:tgtEl>
                                          <p:spTgt spid="3">
                                            <p:txEl>
                                              <p:pRg st="19" end="19"/>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3">
                                            <p:txEl>
                                              <p:pRg st="19" end="19"/>
                                            </p:txEl>
                                          </p:spTgt>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nodeType="clickEffect">
                                  <p:stCondLst>
                                    <p:cond delay="0"/>
                                  </p:stCondLst>
                                  <p:childTnLst>
                                    <p:set>
                                      <p:cBhvr>
                                        <p:cTn id="126" dur="1" fill="hold">
                                          <p:stCondLst>
                                            <p:cond delay="0"/>
                                          </p:stCondLst>
                                        </p:cTn>
                                        <p:tgtEl>
                                          <p:spTgt spid="3">
                                            <p:txEl>
                                              <p:pRg st="20" end="20"/>
                                            </p:txEl>
                                          </p:spTgt>
                                        </p:tgtEl>
                                        <p:attrNameLst>
                                          <p:attrName>style.visibility</p:attrName>
                                        </p:attrNameLst>
                                      </p:cBhvr>
                                      <p:to>
                                        <p:strVal val="visible"/>
                                      </p:to>
                                    </p:set>
                                    <p:anim calcmode="lin" valueType="num">
                                      <p:cBhvr additive="base">
                                        <p:cTn id="127" dur="500" fill="hold"/>
                                        <p:tgtEl>
                                          <p:spTgt spid="3">
                                            <p:txEl>
                                              <p:pRg st="20" end="20"/>
                                            </p:txEl>
                                          </p:spTgt>
                                        </p:tgtEl>
                                        <p:attrNameLst>
                                          <p:attrName>ppt_x</p:attrName>
                                        </p:attrNameLst>
                                      </p:cBhvr>
                                      <p:tavLst>
                                        <p:tav tm="0">
                                          <p:val>
                                            <p:strVal val="#ppt_x"/>
                                          </p:val>
                                        </p:tav>
                                        <p:tav tm="100000">
                                          <p:val>
                                            <p:strVal val="#ppt_x"/>
                                          </p:val>
                                        </p:tav>
                                      </p:tavLst>
                                    </p:anim>
                                    <p:anim calcmode="lin" valueType="num">
                                      <p:cBhvr additive="base">
                                        <p:cTn id="128" dur="500" fill="hold"/>
                                        <p:tgtEl>
                                          <p:spTgt spid="3">
                                            <p:txEl>
                                              <p:pRg st="20" end="20"/>
                                            </p:txEl>
                                          </p:spTgt>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nodeType="clickEffect">
                                  <p:stCondLst>
                                    <p:cond delay="0"/>
                                  </p:stCondLst>
                                  <p:childTnLst>
                                    <p:set>
                                      <p:cBhvr>
                                        <p:cTn id="132" dur="1" fill="hold">
                                          <p:stCondLst>
                                            <p:cond delay="0"/>
                                          </p:stCondLst>
                                        </p:cTn>
                                        <p:tgtEl>
                                          <p:spTgt spid="3">
                                            <p:txEl>
                                              <p:pRg st="21" end="21"/>
                                            </p:txEl>
                                          </p:spTgt>
                                        </p:tgtEl>
                                        <p:attrNameLst>
                                          <p:attrName>style.visibility</p:attrName>
                                        </p:attrNameLst>
                                      </p:cBhvr>
                                      <p:to>
                                        <p:strVal val="visible"/>
                                      </p:to>
                                    </p:set>
                                    <p:anim calcmode="lin" valueType="num">
                                      <p:cBhvr additive="base">
                                        <p:cTn id="133" dur="500" fill="hold"/>
                                        <p:tgtEl>
                                          <p:spTgt spid="3">
                                            <p:txEl>
                                              <p:pRg st="21" end="21"/>
                                            </p:txEl>
                                          </p:spTgt>
                                        </p:tgtEl>
                                        <p:attrNameLst>
                                          <p:attrName>ppt_x</p:attrName>
                                        </p:attrNameLst>
                                      </p:cBhvr>
                                      <p:tavLst>
                                        <p:tav tm="0">
                                          <p:val>
                                            <p:strVal val="#ppt_x"/>
                                          </p:val>
                                        </p:tav>
                                        <p:tav tm="100000">
                                          <p:val>
                                            <p:strVal val="#ppt_x"/>
                                          </p:val>
                                        </p:tav>
                                      </p:tavLst>
                                    </p:anim>
                                    <p:anim calcmode="lin" valueType="num">
                                      <p:cBhvr additive="base">
                                        <p:cTn id="134" dur="500" fill="hold"/>
                                        <p:tgtEl>
                                          <p:spTgt spid="3">
                                            <p:txEl>
                                              <p:pRg st="21" end="21"/>
                                            </p:txEl>
                                          </p:spTgt>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nodeType="clickEffect">
                                  <p:stCondLst>
                                    <p:cond delay="0"/>
                                  </p:stCondLst>
                                  <p:childTnLst>
                                    <p:set>
                                      <p:cBhvr>
                                        <p:cTn id="138" dur="1" fill="hold">
                                          <p:stCondLst>
                                            <p:cond delay="0"/>
                                          </p:stCondLst>
                                        </p:cTn>
                                        <p:tgtEl>
                                          <p:spTgt spid="3">
                                            <p:txEl>
                                              <p:pRg st="22" end="22"/>
                                            </p:txEl>
                                          </p:spTgt>
                                        </p:tgtEl>
                                        <p:attrNameLst>
                                          <p:attrName>style.visibility</p:attrName>
                                        </p:attrNameLst>
                                      </p:cBhvr>
                                      <p:to>
                                        <p:strVal val="visible"/>
                                      </p:to>
                                    </p:set>
                                    <p:anim calcmode="lin" valueType="num">
                                      <p:cBhvr additive="base">
                                        <p:cTn id="139" dur="500" fill="hold"/>
                                        <p:tgtEl>
                                          <p:spTgt spid="3">
                                            <p:txEl>
                                              <p:pRg st="22" end="22"/>
                                            </p:txEl>
                                          </p:spTgt>
                                        </p:tgtEl>
                                        <p:attrNameLst>
                                          <p:attrName>ppt_x</p:attrName>
                                        </p:attrNameLst>
                                      </p:cBhvr>
                                      <p:tavLst>
                                        <p:tav tm="0">
                                          <p:val>
                                            <p:strVal val="#ppt_x"/>
                                          </p:val>
                                        </p:tav>
                                        <p:tav tm="100000">
                                          <p:val>
                                            <p:strVal val="#ppt_x"/>
                                          </p:val>
                                        </p:tav>
                                      </p:tavLst>
                                    </p:anim>
                                    <p:anim calcmode="lin" valueType="num">
                                      <p:cBhvr additive="base">
                                        <p:cTn id="140" dur="500" fill="hold"/>
                                        <p:tgtEl>
                                          <p:spTgt spid="3">
                                            <p:txEl>
                                              <p:pRg st="22" end="22"/>
                                            </p:txEl>
                                          </p:spTgt>
                                        </p:tgtEl>
                                        <p:attrNameLst>
                                          <p:attrName>ppt_y</p:attrName>
                                        </p:attrNameLst>
                                      </p:cBhvr>
                                      <p:tavLst>
                                        <p:tav tm="0">
                                          <p:val>
                                            <p:strVal val="1+#ppt_h/2"/>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4" fill="hold" nodeType="clickEffect">
                                  <p:stCondLst>
                                    <p:cond delay="0"/>
                                  </p:stCondLst>
                                  <p:childTnLst>
                                    <p:set>
                                      <p:cBhvr>
                                        <p:cTn id="144" dur="1" fill="hold">
                                          <p:stCondLst>
                                            <p:cond delay="0"/>
                                          </p:stCondLst>
                                        </p:cTn>
                                        <p:tgtEl>
                                          <p:spTgt spid="3">
                                            <p:txEl>
                                              <p:pRg st="23" end="23"/>
                                            </p:txEl>
                                          </p:spTgt>
                                        </p:tgtEl>
                                        <p:attrNameLst>
                                          <p:attrName>style.visibility</p:attrName>
                                        </p:attrNameLst>
                                      </p:cBhvr>
                                      <p:to>
                                        <p:strVal val="visible"/>
                                      </p:to>
                                    </p:set>
                                    <p:anim calcmode="lin" valueType="num">
                                      <p:cBhvr additive="base">
                                        <p:cTn id="145" dur="500" fill="hold"/>
                                        <p:tgtEl>
                                          <p:spTgt spid="3">
                                            <p:txEl>
                                              <p:pRg st="23" end="23"/>
                                            </p:txEl>
                                          </p:spTgt>
                                        </p:tgtEl>
                                        <p:attrNameLst>
                                          <p:attrName>ppt_x</p:attrName>
                                        </p:attrNameLst>
                                      </p:cBhvr>
                                      <p:tavLst>
                                        <p:tav tm="0">
                                          <p:val>
                                            <p:strVal val="#ppt_x"/>
                                          </p:val>
                                        </p:tav>
                                        <p:tav tm="100000">
                                          <p:val>
                                            <p:strVal val="#ppt_x"/>
                                          </p:val>
                                        </p:tav>
                                      </p:tavLst>
                                    </p:anim>
                                    <p:anim calcmode="lin" valueType="num">
                                      <p:cBhvr additive="base">
                                        <p:cTn id="146" dur="500" fill="hold"/>
                                        <p:tgtEl>
                                          <p:spTgt spid="3">
                                            <p:txEl>
                                              <p:pRg st="23" end="23"/>
                                            </p:txEl>
                                          </p:spTgt>
                                        </p:tgtEl>
                                        <p:attrNameLst>
                                          <p:attrName>ppt_y</p:attrName>
                                        </p:attrNameLst>
                                      </p:cBhvr>
                                      <p:tavLst>
                                        <p:tav tm="0">
                                          <p:val>
                                            <p:strVal val="1+#ppt_h/2"/>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nodeType="clickEffect">
                                  <p:stCondLst>
                                    <p:cond delay="0"/>
                                  </p:stCondLst>
                                  <p:childTnLst>
                                    <p:set>
                                      <p:cBhvr>
                                        <p:cTn id="150" dur="1" fill="hold">
                                          <p:stCondLst>
                                            <p:cond delay="0"/>
                                          </p:stCondLst>
                                        </p:cTn>
                                        <p:tgtEl>
                                          <p:spTgt spid="3">
                                            <p:txEl>
                                              <p:pRg st="24" end="24"/>
                                            </p:txEl>
                                          </p:spTgt>
                                        </p:tgtEl>
                                        <p:attrNameLst>
                                          <p:attrName>style.visibility</p:attrName>
                                        </p:attrNameLst>
                                      </p:cBhvr>
                                      <p:to>
                                        <p:strVal val="visible"/>
                                      </p:to>
                                    </p:set>
                                    <p:anim calcmode="lin" valueType="num">
                                      <p:cBhvr additive="base">
                                        <p:cTn id="151" dur="500" fill="hold"/>
                                        <p:tgtEl>
                                          <p:spTgt spid="3">
                                            <p:txEl>
                                              <p:pRg st="24" end="24"/>
                                            </p:txEl>
                                          </p:spTgt>
                                        </p:tgtEl>
                                        <p:attrNameLst>
                                          <p:attrName>ppt_x</p:attrName>
                                        </p:attrNameLst>
                                      </p:cBhvr>
                                      <p:tavLst>
                                        <p:tav tm="0">
                                          <p:val>
                                            <p:strVal val="#ppt_x"/>
                                          </p:val>
                                        </p:tav>
                                        <p:tav tm="100000">
                                          <p:val>
                                            <p:strVal val="#ppt_x"/>
                                          </p:val>
                                        </p:tav>
                                      </p:tavLst>
                                    </p:anim>
                                    <p:anim calcmode="lin" valueType="num">
                                      <p:cBhvr additive="base">
                                        <p:cTn id="152" dur="500" fill="hold"/>
                                        <p:tgtEl>
                                          <p:spTgt spid="3">
                                            <p:txEl>
                                              <p:pRg st="24" end="24"/>
                                            </p:txEl>
                                          </p:spTgt>
                                        </p:tgtEl>
                                        <p:attrNameLst>
                                          <p:attrName>ppt_y</p:attrName>
                                        </p:attrNameLst>
                                      </p:cBhvr>
                                      <p:tavLst>
                                        <p:tav tm="0">
                                          <p:val>
                                            <p:strVal val="1+#ppt_h/2"/>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4" fill="hold" nodeType="clickEffect">
                                  <p:stCondLst>
                                    <p:cond delay="0"/>
                                  </p:stCondLst>
                                  <p:childTnLst>
                                    <p:set>
                                      <p:cBhvr>
                                        <p:cTn id="156" dur="1" fill="hold">
                                          <p:stCondLst>
                                            <p:cond delay="0"/>
                                          </p:stCondLst>
                                        </p:cTn>
                                        <p:tgtEl>
                                          <p:spTgt spid="3">
                                            <p:txEl>
                                              <p:pRg st="25" end="25"/>
                                            </p:txEl>
                                          </p:spTgt>
                                        </p:tgtEl>
                                        <p:attrNameLst>
                                          <p:attrName>style.visibility</p:attrName>
                                        </p:attrNameLst>
                                      </p:cBhvr>
                                      <p:to>
                                        <p:strVal val="visible"/>
                                      </p:to>
                                    </p:set>
                                    <p:anim calcmode="lin" valueType="num">
                                      <p:cBhvr additive="base">
                                        <p:cTn id="157" dur="500" fill="hold"/>
                                        <p:tgtEl>
                                          <p:spTgt spid="3">
                                            <p:txEl>
                                              <p:pRg st="25" end="25"/>
                                            </p:txEl>
                                          </p:spTgt>
                                        </p:tgtEl>
                                        <p:attrNameLst>
                                          <p:attrName>ppt_x</p:attrName>
                                        </p:attrNameLst>
                                      </p:cBhvr>
                                      <p:tavLst>
                                        <p:tav tm="0">
                                          <p:val>
                                            <p:strVal val="#ppt_x"/>
                                          </p:val>
                                        </p:tav>
                                        <p:tav tm="100000">
                                          <p:val>
                                            <p:strVal val="#ppt_x"/>
                                          </p:val>
                                        </p:tav>
                                      </p:tavLst>
                                    </p:anim>
                                    <p:anim calcmode="lin" valueType="num">
                                      <p:cBhvr additive="base">
                                        <p:cTn id="158" dur="500" fill="hold"/>
                                        <p:tgtEl>
                                          <p:spTgt spid="3">
                                            <p:txEl>
                                              <p:pRg st="25" end="2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1066800"/>
          </a:xfrm>
        </p:spPr>
        <p:txBody>
          <a:bodyPr/>
          <a:lstStyle/>
          <a:p>
            <a:r>
              <a:rPr lang="en-US" dirty="0" smtClean="0"/>
              <a:t>Cold War Background</a:t>
            </a:r>
            <a:endParaRPr lang="en-US" dirty="0"/>
          </a:p>
        </p:txBody>
      </p:sp>
      <p:sp>
        <p:nvSpPr>
          <p:cNvPr id="3" name="Content Placeholder 2"/>
          <p:cNvSpPr>
            <a:spLocks noGrp="1"/>
          </p:cNvSpPr>
          <p:nvPr>
            <p:ph idx="1"/>
          </p:nvPr>
        </p:nvSpPr>
        <p:spPr>
          <a:xfrm>
            <a:off x="304800" y="1371600"/>
            <a:ext cx="8534399" cy="5486400"/>
          </a:xfrm>
        </p:spPr>
        <p:txBody>
          <a:bodyPr>
            <a:normAutofit fontScale="62500" lnSpcReduction="20000"/>
          </a:bodyPr>
          <a:lstStyle/>
          <a:p>
            <a:r>
              <a:rPr lang="en-US" dirty="0" smtClean="0"/>
              <a:t>Following WWII, the U.S. and its allies competed with the USSR and its allies for political and economic dominance.</a:t>
            </a:r>
          </a:p>
          <a:p>
            <a:pPr lvl="1"/>
            <a:r>
              <a:rPr lang="en-US" dirty="0" smtClean="0"/>
              <a:t>Democratic/Capitalistic and Communist camps divided post-war Europe</a:t>
            </a:r>
          </a:p>
          <a:p>
            <a:pPr lvl="1"/>
            <a:r>
              <a:rPr lang="en-US" dirty="0" smtClean="0"/>
              <a:t>China’s communist revolution succeeded in 1949</a:t>
            </a:r>
          </a:p>
          <a:p>
            <a:pPr lvl="2"/>
            <a:r>
              <a:rPr lang="en-US" dirty="0" smtClean="0"/>
              <a:t>Public support pushed to protect democracy and capitalism against communist expansion, even though the nation was divided over other issues (creation of the UN, European recovery, etc.)</a:t>
            </a:r>
          </a:p>
          <a:p>
            <a:pPr lvl="2"/>
            <a:r>
              <a:rPr lang="en-US" dirty="0" smtClean="0"/>
              <a:t>Increased U.S. defense spending, while exploiting foreign resources and marketed our goods to Third World countries.</a:t>
            </a:r>
          </a:p>
          <a:p>
            <a:pPr lvl="3"/>
            <a:r>
              <a:rPr lang="en-US" dirty="0" smtClean="0"/>
              <a:t>Companies negotiated defense contracts = domestic prosperity, growth of the middle class</a:t>
            </a:r>
          </a:p>
          <a:p>
            <a:pPr lvl="1"/>
            <a:r>
              <a:rPr lang="en-US" dirty="0" smtClean="0"/>
              <a:t>Lasted until the fall of the Berlin Wall in 1989 and the dissolution of the USSR in the early 1990s.</a:t>
            </a:r>
          </a:p>
          <a:p>
            <a:r>
              <a:rPr lang="en-US" dirty="0" smtClean="0"/>
              <a:t>Korean War (“Forgotten War”) – part of the larger Cold War struggle to extinguish communism (1950-1953).</a:t>
            </a:r>
          </a:p>
          <a:p>
            <a:pPr lvl="1"/>
            <a:r>
              <a:rPr lang="en-US" dirty="0" smtClean="0"/>
              <a:t>North Korean communist troops invaded South Korea, which was an American ally. </a:t>
            </a:r>
          </a:p>
          <a:p>
            <a:pPr lvl="2"/>
            <a:r>
              <a:rPr lang="en-US" dirty="0" smtClean="0"/>
              <a:t>Military units were racially integrated (for the first time)</a:t>
            </a:r>
          </a:p>
          <a:p>
            <a:pPr lvl="2"/>
            <a:r>
              <a:rPr lang="en-US" dirty="0" smtClean="0"/>
              <a:t>Women served – Mobile Army Surgical Hospitals (MASH) as well as in other divisions.</a:t>
            </a:r>
          </a:p>
          <a:p>
            <a:pPr lvl="1"/>
            <a:r>
              <a:rPr lang="en-US" dirty="0" smtClean="0"/>
              <a:t>President Harry Truman sent General Douglas MacArthur to command the UN troops.</a:t>
            </a:r>
          </a:p>
          <a:p>
            <a:pPr lvl="2"/>
            <a:r>
              <a:rPr lang="en-US" dirty="0" smtClean="0"/>
              <a:t>Politically motivated negotiations and stalemates that delayed the armistice and cost thousands of lives.</a:t>
            </a:r>
          </a:p>
          <a:p>
            <a:pPr lvl="2"/>
            <a:r>
              <a:rPr lang="en-US" dirty="0" smtClean="0"/>
              <a:t>Hostilities ceased and Chinese armies remained on their side of the North Korean border and the North and South , separated by a wide “demilitarized zone”, entered a long period of tense relations.</a:t>
            </a:r>
            <a:endParaRPr lang="en-US" dirty="0"/>
          </a:p>
        </p:txBody>
      </p:sp>
    </p:spTree>
    <p:extLst>
      <p:ext uri="{BB962C8B-B14F-4D97-AF65-F5344CB8AC3E}">
        <p14:creationId xmlns:p14="http://schemas.microsoft.com/office/powerpoint/2010/main" val="3929869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229600" cy="1066800"/>
          </a:xfrm>
        </p:spPr>
        <p:txBody>
          <a:bodyPr/>
          <a:lstStyle/>
          <a:p>
            <a:r>
              <a:rPr lang="en-US" dirty="0" smtClean="0"/>
              <a:t>Cold War in Wisconsin</a:t>
            </a:r>
            <a:endParaRPr lang="en-US" dirty="0"/>
          </a:p>
        </p:txBody>
      </p:sp>
      <p:sp>
        <p:nvSpPr>
          <p:cNvPr id="3" name="Content Placeholder 2"/>
          <p:cNvSpPr>
            <a:spLocks noGrp="1"/>
          </p:cNvSpPr>
          <p:nvPr>
            <p:ph idx="1"/>
          </p:nvPr>
        </p:nvSpPr>
        <p:spPr>
          <a:xfrm>
            <a:off x="152400" y="1143000"/>
            <a:ext cx="8839200" cy="5638800"/>
          </a:xfrm>
        </p:spPr>
        <p:txBody>
          <a:bodyPr>
            <a:normAutofit fontScale="62500" lnSpcReduction="20000"/>
          </a:bodyPr>
          <a:lstStyle/>
          <a:p>
            <a:r>
              <a:rPr lang="en-US" dirty="0" smtClean="0"/>
              <a:t>Korean War</a:t>
            </a:r>
          </a:p>
          <a:p>
            <a:pPr lvl="1"/>
            <a:r>
              <a:rPr lang="en-US" dirty="0" smtClean="0"/>
              <a:t>132,000 citizens served</a:t>
            </a:r>
          </a:p>
          <a:p>
            <a:pPr lvl="1"/>
            <a:r>
              <a:rPr lang="en-US" dirty="0" smtClean="0"/>
              <a:t>Mitchell Red Cloud, a Native American from Hatfield, was one of five men from WI to receive a Congressional Medal of Honor</a:t>
            </a:r>
          </a:p>
          <a:p>
            <a:r>
              <a:rPr lang="en-US" dirty="0" smtClean="0"/>
              <a:t>Red Scare – Americans’ anxiety that their way of life was under attack.</a:t>
            </a:r>
          </a:p>
          <a:p>
            <a:pPr lvl="1"/>
            <a:r>
              <a:rPr lang="en-US" dirty="0" smtClean="0"/>
              <a:t>WI Senator Joseph McCarthy announced in a 1950 speech that he knew of 205 communists currently working in the State Department.</a:t>
            </a:r>
          </a:p>
          <a:p>
            <a:pPr lvl="2"/>
            <a:r>
              <a:rPr lang="en-US" dirty="0" smtClean="0"/>
              <a:t>Followed several uneventful years in the senate – capitalized on people’s fears of encroaching communism (garnered great publicity as Americans were sacrificing their lives in combat against a communist enemy Korea).</a:t>
            </a:r>
          </a:p>
          <a:p>
            <a:pPr lvl="1"/>
            <a:r>
              <a:rPr lang="en-US" dirty="0" smtClean="0"/>
              <a:t>Easily re-elected in 1952 and chosen chair of a Senate Permanent Investigations Subcommittee</a:t>
            </a:r>
          </a:p>
          <a:p>
            <a:pPr lvl="2"/>
            <a:r>
              <a:rPr lang="en-US" dirty="0" smtClean="0"/>
              <a:t>Exposed communists/sympathizers in the government and cultural life.</a:t>
            </a:r>
          </a:p>
          <a:p>
            <a:pPr lvl="2"/>
            <a:r>
              <a:rPr lang="en-US" dirty="0" smtClean="0"/>
              <a:t>Subcommittee interrogated over 500 people – accusations often unsubstantiated (refused to reveal their sources, hiding behind the veil of national security).</a:t>
            </a:r>
          </a:p>
          <a:p>
            <a:pPr lvl="3"/>
            <a:r>
              <a:rPr lang="en-US" dirty="0" smtClean="0"/>
              <a:t>Leaders of labor unions and professional organizations joined hysteria (being called before the committee could ruin an individual’s career).</a:t>
            </a:r>
          </a:p>
          <a:p>
            <a:pPr lvl="3"/>
            <a:r>
              <a:rPr lang="en-US" dirty="0" smtClean="0"/>
              <a:t>Intellectuals/Activists did refuse to answer his questions or appear before the committee</a:t>
            </a:r>
          </a:p>
          <a:p>
            <a:pPr lvl="3"/>
            <a:r>
              <a:rPr lang="en-US" dirty="0" smtClean="0"/>
              <a:t>Hollywood producers/scriptwriters were “black-listed” by employees for refusing to cooperate.</a:t>
            </a:r>
          </a:p>
          <a:p>
            <a:pPr lvl="1"/>
            <a:r>
              <a:rPr lang="en-US" dirty="0" smtClean="0"/>
              <a:t>1953 – accusations that the military was harboring communists led TV commentator Edward R. Murrow to expose his tactics and publically denounced his actions</a:t>
            </a:r>
          </a:p>
          <a:p>
            <a:pPr lvl="2"/>
            <a:r>
              <a:rPr lang="en-US" dirty="0" smtClean="0"/>
              <a:t>1954 – Senate rebuked McCarthy for “conduct unbecoming of a senator”</a:t>
            </a:r>
          </a:p>
          <a:p>
            <a:r>
              <a:rPr lang="en-US" dirty="0" smtClean="0"/>
              <a:t>William Proxmire – McCarthy’s successor – made a reputation for closely scrutinizing defense contracts and opposing exorbitant military contracts despite Cold War tensions.</a:t>
            </a:r>
            <a:endParaRPr lang="en-US" dirty="0"/>
          </a:p>
        </p:txBody>
      </p:sp>
    </p:spTree>
    <p:extLst>
      <p:ext uri="{BB962C8B-B14F-4D97-AF65-F5344CB8AC3E}">
        <p14:creationId xmlns:p14="http://schemas.microsoft.com/office/powerpoint/2010/main" val="555511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1066800"/>
          </a:xfrm>
        </p:spPr>
        <p:txBody>
          <a:bodyPr/>
          <a:lstStyle/>
          <a:p>
            <a:r>
              <a:rPr lang="en-US" dirty="0" smtClean="0"/>
              <a:t>Vietnam (1959-75)</a:t>
            </a:r>
            <a:endParaRPr lang="en-US" dirty="0"/>
          </a:p>
        </p:txBody>
      </p:sp>
      <p:sp>
        <p:nvSpPr>
          <p:cNvPr id="3" name="Content Placeholder 2"/>
          <p:cNvSpPr>
            <a:spLocks noGrp="1"/>
          </p:cNvSpPr>
          <p:nvPr>
            <p:ph idx="1"/>
          </p:nvPr>
        </p:nvSpPr>
        <p:spPr>
          <a:xfrm>
            <a:off x="152400" y="1447800"/>
            <a:ext cx="8783782" cy="5562600"/>
          </a:xfrm>
        </p:spPr>
        <p:txBody>
          <a:bodyPr>
            <a:normAutofit fontScale="70000" lnSpcReduction="20000"/>
          </a:bodyPr>
          <a:lstStyle/>
          <a:p>
            <a:r>
              <a:rPr lang="en-US" dirty="0" smtClean="0"/>
              <a:t>North Vietnamese and the National Liberation Front (Vietcong) against the United States and the South Vietnamese army.</a:t>
            </a:r>
          </a:p>
          <a:p>
            <a:pPr lvl="1"/>
            <a:r>
              <a:rPr lang="en-US" dirty="0" smtClean="0"/>
              <a:t>1946-54 a unified Vietnamese population fought for their independence from France.</a:t>
            </a:r>
          </a:p>
          <a:p>
            <a:pPr lvl="1"/>
            <a:r>
              <a:rPr lang="en-US" dirty="0" smtClean="0"/>
              <a:t>Temporarily divided into two governing units:</a:t>
            </a:r>
          </a:p>
          <a:p>
            <a:pPr lvl="2"/>
            <a:r>
              <a:rPr lang="en-US" dirty="0" smtClean="0"/>
              <a:t>Communist North Vietnam (allied with the Soviet Union and China) and South Vietnam (allied with the U.S.) to create a democratic capitalist society.</a:t>
            </a:r>
          </a:p>
          <a:p>
            <a:pPr lvl="1"/>
            <a:r>
              <a:rPr lang="en-US" dirty="0" smtClean="0"/>
              <a:t>U.S. entered the war incrementally between 1950-65</a:t>
            </a:r>
          </a:p>
          <a:p>
            <a:pPr lvl="2"/>
            <a:r>
              <a:rPr lang="en-US" dirty="0" smtClean="0"/>
              <a:t>When it appeared the North might win, the U.S. sent large numbers of troops to prevent the collapse of the South in 1965 (by 1969 – 500,000 U.S. troops were stationed in Vietnam and 1.2 million elsewhere in S.E. Asia).</a:t>
            </a:r>
          </a:p>
          <a:p>
            <a:pPr lvl="2"/>
            <a:r>
              <a:rPr lang="en-US" dirty="0" smtClean="0"/>
              <a:t>North Vietnamese/Vietcong continued to occupy more and more territory in the South (combined with growing voter disenchantment with the war in the U.S.) – peace negotiations started and signed in 1973 (U.S. troops were withdrawn two months later).</a:t>
            </a:r>
          </a:p>
          <a:p>
            <a:pPr lvl="2"/>
            <a:r>
              <a:rPr lang="en-US" dirty="0" smtClean="0"/>
              <a:t>End of hostilities came in 1975, when the southern capital of Saigon (now Ho Chi Minh City) fell to communist forces.</a:t>
            </a:r>
          </a:p>
          <a:p>
            <a:pPr lvl="1"/>
            <a:r>
              <a:rPr lang="en-US" dirty="0" smtClean="0"/>
              <a:t>Ultimately the U.S. failed to achieve its goal of propping up the government of the South, and Vietnam was reunified under Communist control in 1975 as the Socialist Republic of Vietnam.</a:t>
            </a:r>
          </a:p>
          <a:p>
            <a:pPr lvl="2"/>
            <a:r>
              <a:rPr lang="en-US" dirty="0" smtClean="0"/>
              <a:t>58,000+ Americans died and the 300,000+ were wounded</a:t>
            </a:r>
            <a:endParaRPr lang="en-US" dirty="0"/>
          </a:p>
        </p:txBody>
      </p:sp>
    </p:spTree>
    <p:extLst>
      <p:ext uri="{BB962C8B-B14F-4D97-AF65-F5344CB8AC3E}">
        <p14:creationId xmlns:p14="http://schemas.microsoft.com/office/powerpoint/2010/main" val="1829069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229600" cy="1066800"/>
          </a:xfrm>
        </p:spPr>
        <p:txBody>
          <a:bodyPr/>
          <a:lstStyle/>
          <a:p>
            <a:r>
              <a:rPr lang="en-US" dirty="0" smtClean="0"/>
              <a:t>Vietnam in WI/Opposition</a:t>
            </a:r>
            <a:endParaRPr lang="en-US" dirty="0"/>
          </a:p>
        </p:txBody>
      </p:sp>
      <p:sp>
        <p:nvSpPr>
          <p:cNvPr id="3" name="Content Placeholder 2"/>
          <p:cNvSpPr>
            <a:spLocks noGrp="1"/>
          </p:cNvSpPr>
          <p:nvPr>
            <p:ph idx="1"/>
          </p:nvPr>
        </p:nvSpPr>
        <p:spPr>
          <a:xfrm>
            <a:off x="152400" y="1371600"/>
            <a:ext cx="8839200" cy="5410200"/>
          </a:xfrm>
        </p:spPr>
        <p:txBody>
          <a:bodyPr>
            <a:normAutofit fontScale="85000" lnSpcReduction="20000"/>
          </a:bodyPr>
          <a:lstStyle/>
          <a:p>
            <a:r>
              <a:rPr lang="en-US" dirty="0" smtClean="0"/>
              <a:t>57,000 Wisconsin residents served in S.E. Asia – 1,239 did not return.</a:t>
            </a:r>
          </a:p>
          <a:p>
            <a:pPr lvl="1"/>
            <a:r>
              <a:rPr lang="en-US" dirty="0" smtClean="0"/>
              <a:t>Average age was 19 (compared to 26 of WWII); disproportionately came from rural and urban working-class backgrounds; returned home as individuals rather than as members of units (policy of rotating servicemen into Vietnam for a year at a time).</a:t>
            </a:r>
          </a:p>
          <a:p>
            <a:r>
              <a:rPr lang="en-US" dirty="0" smtClean="0"/>
              <a:t>As involvement increased, so too did dissatisfaction (turned into organized protest, especially on college campuses).</a:t>
            </a:r>
          </a:p>
          <a:p>
            <a:pPr lvl="1"/>
            <a:r>
              <a:rPr lang="en-US" dirty="0" smtClean="0"/>
              <a:t>Mostly around the morality of U.S. involvement</a:t>
            </a:r>
          </a:p>
          <a:p>
            <a:pPr lvl="1"/>
            <a:r>
              <a:rPr lang="en-US" dirty="0" smtClean="0"/>
              <a:t>Antiwar sentiment increased following the 1968 </a:t>
            </a:r>
            <a:r>
              <a:rPr lang="en-US" dirty="0" err="1" smtClean="0"/>
              <a:t>Tet</a:t>
            </a:r>
            <a:r>
              <a:rPr lang="en-US" dirty="0" smtClean="0"/>
              <a:t> Offensive, after President Nixon escalated troops, while lives continued to be lost, after the 1970 invasion of Cambodia and after the 1972 Christmas Eve bombing of Hanoi.</a:t>
            </a:r>
          </a:p>
          <a:p>
            <a:pPr lvl="1"/>
            <a:r>
              <a:rPr lang="en-US" dirty="0" smtClean="0"/>
              <a:t>Virtually no college or university was without an organized student movement – led by left-wing Students for a Democratic Society (SDS).</a:t>
            </a:r>
          </a:p>
          <a:p>
            <a:pPr lvl="2"/>
            <a:r>
              <a:rPr lang="en-US" dirty="0" smtClean="0"/>
              <a:t>UW-Madison was one of the most radical campuses in the 1960s.</a:t>
            </a:r>
            <a:endParaRPr lang="en-US" dirty="0"/>
          </a:p>
        </p:txBody>
      </p:sp>
    </p:spTree>
    <p:extLst>
      <p:ext uri="{BB962C8B-B14F-4D97-AF65-F5344CB8AC3E}">
        <p14:creationId xmlns:p14="http://schemas.microsoft.com/office/powerpoint/2010/main" val="3882980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229600" cy="1066800"/>
          </a:xfrm>
        </p:spPr>
        <p:txBody>
          <a:bodyPr/>
          <a:lstStyle/>
          <a:p>
            <a:r>
              <a:rPr lang="en-US" dirty="0" smtClean="0"/>
              <a:t>Opposition continued…</a:t>
            </a:r>
            <a:endParaRPr lang="en-US" dirty="0"/>
          </a:p>
        </p:txBody>
      </p:sp>
      <p:sp>
        <p:nvSpPr>
          <p:cNvPr id="3" name="Content Placeholder 2"/>
          <p:cNvSpPr>
            <a:spLocks noGrp="1"/>
          </p:cNvSpPr>
          <p:nvPr>
            <p:ph idx="1"/>
          </p:nvPr>
        </p:nvSpPr>
        <p:spPr>
          <a:xfrm>
            <a:off x="152400" y="1600200"/>
            <a:ext cx="8839200" cy="5257800"/>
          </a:xfrm>
        </p:spPr>
        <p:txBody>
          <a:bodyPr>
            <a:normAutofit fontScale="77500" lnSpcReduction="20000"/>
          </a:bodyPr>
          <a:lstStyle/>
          <a:p>
            <a:r>
              <a:rPr lang="en-US" dirty="0" smtClean="0"/>
              <a:t>Teach-ins: large forums for discussion between students and faculty about the war</a:t>
            </a:r>
          </a:p>
          <a:p>
            <a:r>
              <a:rPr lang="en-US" dirty="0" smtClean="0"/>
              <a:t>Students marched to protest, burned draft cards, and confronted army recruiters.</a:t>
            </a:r>
          </a:p>
          <a:p>
            <a:r>
              <a:rPr lang="en-US" dirty="0" smtClean="0"/>
              <a:t>Dow Chemical Company (1967)</a:t>
            </a:r>
          </a:p>
          <a:p>
            <a:pPr lvl="1"/>
            <a:r>
              <a:rPr lang="en-US" dirty="0" smtClean="0"/>
              <a:t>UW students protested against the makers of the weapon napalm, who were recruiting at the Madison campus.</a:t>
            </a:r>
          </a:p>
          <a:p>
            <a:pPr lvl="2"/>
            <a:r>
              <a:rPr lang="en-US" dirty="0" smtClean="0"/>
              <a:t>Police action and the violent confrontation helped to radicalize many formerly apolitical students.</a:t>
            </a:r>
          </a:p>
          <a:p>
            <a:r>
              <a:rPr lang="en-US" dirty="0" smtClean="0"/>
              <a:t>Sterling Hall (1970)</a:t>
            </a:r>
          </a:p>
          <a:p>
            <a:pPr lvl="1"/>
            <a:r>
              <a:rPr lang="en-US" dirty="0" smtClean="0"/>
              <a:t>Home to the Mathematics Research Center (U.S. Army funded facility)</a:t>
            </a:r>
          </a:p>
          <a:p>
            <a:pPr lvl="2"/>
            <a:r>
              <a:rPr lang="en-US" dirty="0" smtClean="0"/>
              <a:t>Protesters believed it contributed to the death and destruction in Vietnam.</a:t>
            </a:r>
          </a:p>
          <a:p>
            <a:pPr lvl="1"/>
            <a:r>
              <a:rPr lang="en-US" dirty="0" smtClean="0"/>
              <a:t>“New Years Gang” detonated a bomb outside the east wing of Sterling Hall, killing physics researcher Robert Fassnacht and injuring four others.</a:t>
            </a:r>
          </a:p>
          <a:p>
            <a:pPr lvl="2"/>
            <a:r>
              <a:rPr lang="en-US" dirty="0" smtClean="0"/>
              <a:t>Helped to discredit the peace movement on campus</a:t>
            </a:r>
            <a:endParaRPr lang="en-US" dirty="0"/>
          </a:p>
        </p:txBody>
      </p:sp>
    </p:spTree>
    <p:extLst>
      <p:ext uri="{BB962C8B-B14F-4D97-AF65-F5344CB8AC3E}">
        <p14:creationId xmlns:p14="http://schemas.microsoft.com/office/powerpoint/2010/main" val="1358069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09600"/>
            <a:ext cx="8229600" cy="1066800"/>
          </a:xfrm>
        </p:spPr>
        <p:txBody>
          <a:bodyPr/>
          <a:lstStyle/>
          <a:p>
            <a:r>
              <a:rPr lang="en-US" dirty="0" smtClean="0"/>
              <a:t>Desegregation/Civil Rights</a:t>
            </a:r>
            <a:endParaRPr lang="en-US" dirty="0"/>
          </a:p>
        </p:txBody>
      </p:sp>
      <p:sp>
        <p:nvSpPr>
          <p:cNvPr id="3" name="Content Placeholder 2"/>
          <p:cNvSpPr>
            <a:spLocks noGrp="1"/>
          </p:cNvSpPr>
          <p:nvPr>
            <p:ph idx="1"/>
          </p:nvPr>
        </p:nvSpPr>
        <p:spPr>
          <a:xfrm>
            <a:off x="152400" y="1828800"/>
            <a:ext cx="8763000" cy="5181600"/>
          </a:xfrm>
        </p:spPr>
        <p:txBody>
          <a:bodyPr>
            <a:normAutofit fontScale="70000" lnSpcReduction="20000"/>
          </a:bodyPr>
          <a:lstStyle/>
          <a:p>
            <a:r>
              <a:rPr lang="en-US" dirty="0" smtClean="0"/>
              <a:t>African Americans had been struggling in WI more than a century before the 1960s movement.</a:t>
            </a:r>
          </a:p>
          <a:p>
            <a:pPr lvl="1"/>
            <a:r>
              <a:rPr lang="en-US" dirty="0" smtClean="0"/>
              <a:t>Fugitive Slave Act (Booth/Glover), 1866 Ezekiel Gillespie, and 1930s William Kelley.</a:t>
            </a:r>
          </a:p>
          <a:p>
            <a:r>
              <a:rPr lang="en-US" dirty="0" smtClean="0"/>
              <a:t>Since the Civil War, African Americans struggled for full recognition of rights – Emancipation Proclamation, 13</a:t>
            </a:r>
            <a:r>
              <a:rPr lang="en-US" baseline="30000" dirty="0" smtClean="0"/>
              <a:t>th</a:t>
            </a:r>
            <a:r>
              <a:rPr lang="en-US" dirty="0" smtClean="0"/>
              <a:t>, 14</a:t>
            </a:r>
            <a:r>
              <a:rPr lang="en-US" baseline="30000" dirty="0" smtClean="0"/>
              <a:t>th</a:t>
            </a:r>
            <a:r>
              <a:rPr lang="en-US" dirty="0" smtClean="0"/>
              <a:t>, 15</a:t>
            </a:r>
            <a:r>
              <a:rPr lang="en-US" baseline="30000" dirty="0" smtClean="0"/>
              <a:t>th</a:t>
            </a:r>
            <a:r>
              <a:rPr lang="en-US" dirty="0" smtClean="0"/>
              <a:t> Amendments.</a:t>
            </a:r>
          </a:p>
          <a:p>
            <a:pPr lvl="1"/>
            <a:r>
              <a:rPr lang="en-US" dirty="0" smtClean="0"/>
              <a:t>1950s-60s Movement (boycotts, sit-ins, marches) – initially seen as a “southern” problem by Wisconsinites </a:t>
            </a:r>
          </a:p>
          <a:p>
            <a:pPr lvl="1"/>
            <a:r>
              <a:rPr lang="en-US" dirty="0" smtClean="0"/>
              <a:t>1960s it moved northward, where racial segregation was a matter of historical custom based on popular prejudice rather than on laws and statutes.</a:t>
            </a:r>
          </a:p>
          <a:p>
            <a:r>
              <a:rPr lang="en-US" dirty="0" smtClean="0"/>
              <a:t>Large-scale migration of black citizens to WI following WWII</a:t>
            </a:r>
          </a:p>
          <a:p>
            <a:pPr lvl="1"/>
            <a:r>
              <a:rPr lang="en-US" dirty="0" smtClean="0"/>
              <a:t>1940-1960 – African American population increased 600% (from 12,158 – 74,546)</a:t>
            </a:r>
          </a:p>
          <a:p>
            <a:pPr lvl="1"/>
            <a:r>
              <a:rPr lang="en-US" dirty="0" smtClean="0"/>
              <a:t>Drawn to jobs in industrial cities (Milwaukee) during the war and many stayed in WI to raise their families.</a:t>
            </a:r>
          </a:p>
          <a:p>
            <a:pPr lvl="2"/>
            <a:r>
              <a:rPr lang="en-US" dirty="0" smtClean="0"/>
              <a:t>Most came from Mississippi, Arkansas, and Tennessee for increased opportunities for manufacturing jobs and high wages</a:t>
            </a:r>
          </a:p>
          <a:p>
            <a:pPr lvl="2"/>
            <a:r>
              <a:rPr lang="en-US" dirty="0" smtClean="0"/>
              <a:t>Segregation in housing, employment, and education – organized in greater numbers to remedy the injustices.</a:t>
            </a:r>
            <a:endParaRPr lang="en-US" dirty="0"/>
          </a:p>
        </p:txBody>
      </p:sp>
    </p:spTree>
    <p:extLst>
      <p:ext uri="{BB962C8B-B14F-4D97-AF65-F5344CB8AC3E}">
        <p14:creationId xmlns:p14="http://schemas.microsoft.com/office/powerpoint/2010/main" val="1932474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229600" cy="1066800"/>
          </a:xfrm>
        </p:spPr>
        <p:txBody>
          <a:bodyPr/>
          <a:lstStyle/>
          <a:p>
            <a:r>
              <a:rPr lang="en-US" dirty="0" smtClean="0"/>
              <a:t>Segregation/Riots</a:t>
            </a:r>
            <a:endParaRPr lang="en-US" dirty="0"/>
          </a:p>
        </p:txBody>
      </p:sp>
      <p:sp>
        <p:nvSpPr>
          <p:cNvPr id="3" name="Content Placeholder 2"/>
          <p:cNvSpPr>
            <a:spLocks noGrp="1"/>
          </p:cNvSpPr>
          <p:nvPr>
            <p:ph idx="1"/>
          </p:nvPr>
        </p:nvSpPr>
        <p:spPr>
          <a:xfrm>
            <a:off x="152400" y="1295400"/>
            <a:ext cx="8763000" cy="5410200"/>
          </a:xfrm>
        </p:spPr>
        <p:txBody>
          <a:bodyPr>
            <a:normAutofit fontScale="70000" lnSpcReduction="20000"/>
          </a:bodyPr>
          <a:lstStyle/>
          <a:p>
            <a:r>
              <a:rPr lang="en-US" dirty="0" smtClean="0"/>
              <a:t>Milwaukee was one of the most segregated cities in the nation.</a:t>
            </a:r>
          </a:p>
          <a:p>
            <a:pPr lvl="1"/>
            <a:r>
              <a:rPr lang="en-US" dirty="0" smtClean="0"/>
              <a:t>1960s – African Americans accounted for 15% of its population.</a:t>
            </a:r>
          </a:p>
          <a:p>
            <a:pPr lvl="1"/>
            <a:r>
              <a:rPr lang="en-US" dirty="0" smtClean="0"/>
              <a:t>Most lived in a near north neighborhood, which by the 1960s had become a site of increasing volatility due to limited job opportunities, poverty, and segregation.</a:t>
            </a:r>
          </a:p>
          <a:p>
            <a:pPr lvl="1"/>
            <a:r>
              <a:rPr lang="en-US" dirty="0" smtClean="0"/>
              <a:t>Generated urban violence and inner-city riots across the nation</a:t>
            </a:r>
          </a:p>
          <a:p>
            <a:pPr lvl="2"/>
            <a:r>
              <a:rPr lang="en-US" dirty="0" smtClean="0"/>
              <a:t>1967 – riots broke out in Milwaukee after police attempted to stop fights at a downtown entertainment spot</a:t>
            </a:r>
          </a:p>
          <a:p>
            <a:pPr lvl="2"/>
            <a:r>
              <a:rPr lang="en-US" dirty="0" smtClean="0"/>
              <a:t>Mayor Henry Maier declared a state of emergency and asked the governor to call out the National Guard</a:t>
            </a:r>
          </a:p>
          <a:p>
            <a:pPr lvl="2"/>
            <a:r>
              <a:rPr lang="en-US" dirty="0" smtClean="0"/>
              <a:t>Eight days later, four people were dead and more than 1,500 were arrested.</a:t>
            </a:r>
          </a:p>
          <a:p>
            <a:r>
              <a:rPr lang="en-US" dirty="0" smtClean="0"/>
              <a:t>Segregation and discrimination occurred in Madison, though perhaps it was less publicized than in Milwaukee.</a:t>
            </a:r>
          </a:p>
          <a:p>
            <a:pPr lvl="1"/>
            <a:r>
              <a:rPr lang="en-US" dirty="0" smtClean="0"/>
              <a:t>Blacks were not discriminated against in restaurants, public transportation, hotels, schools, or hospitals – but still faced inferior situations in employment and housing.</a:t>
            </a:r>
          </a:p>
          <a:p>
            <a:pPr lvl="1"/>
            <a:r>
              <a:rPr lang="en-US" dirty="0" smtClean="0"/>
              <a:t>Madison did not have the industrial manufacturing sector to hire unskilled and semi-skilled workers and employers were reluctant to provide on-the-job training (Milwaukee, Racine, Beloit, or Kenosha)</a:t>
            </a:r>
          </a:p>
          <a:p>
            <a:pPr lvl="1"/>
            <a:r>
              <a:rPr lang="en-US" dirty="0" smtClean="0"/>
              <a:t>Poor housing and residential segregation led African Americans to campaign for open housing laws in Madison as well.</a:t>
            </a:r>
          </a:p>
        </p:txBody>
      </p:sp>
    </p:spTree>
    <p:extLst>
      <p:ext uri="{BB962C8B-B14F-4D97-AF65-F5344CB8AC3E}">
        <p14:creationId xmlns:p14="http://schemas.microsoft.com/office/powerpoint/2010/main" val="1423397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229600" cy="1066800"/>
          </a:xfrm>
        </p:spPr>
        <p:txBody>
          <a:bodyPr/>
          <a:lstStyle/>
          <a:p>
            <a:r>
              <a:rPr lang="en-US" dirty="0" smtClean="0"/>
              <a:t>WI Civil Rights</a:t>
            </a:r>
            <a:endParaRPr lang="en-US" dirty="0"/>
          </a:p>
        </p:txBody>
      </p:sp>
      <p:sp>
        <p:nvSpPr>
          <p:cNvPr id="3" name="Content Placeholder 2"/>
          <p:cNvSpPr>
            <a:spLocks noGrp="1"/>
          </p:cNvSpPr>
          <p:nvPr>
            <p:ph idx="1"/>
          </p:nvPr>
        </p:nvSpPr>
        <p:spPr>
          <a:xfrm>
            <a:off x="152400" y="1447800"/>
            <a:ext cx="8763000" cy="5410200"/>
          </a:xfrm>
        </p:spPr>
        <p:txBody>
          <a:bodyPr>
            <a:normAutofit fontScale="85000" lnSpcReduction="20000"/>
          </a:bodyPr>
          <a:lstStyle/>
          <a:p>
            <a:r>
              <a:rPr lang="en-US" dirty="0" smtClean="0"/>
              <a:t>Milwaukee segregation reforms focused on segregated housing and schools.</a:t>
            </a:r>
          </a:p>
          <a:p>
            <a:pPr lvl="1"/>
            <a:r>
              <a:rPr lang="en-US" dirty="0" smtClean="0"/>
              <a:t>1962 – Alderperson </a:t>
            </a:r>
            <a:r>
              <a:rPr lang="en-US" dirty="0" err="1" smtClean="0"/>
              <a:t>Vel</a:t>
            </a:r>
            <a:r>
              <a:rPr lang="en-US" dirty="0" smtClean="0"/>
              <a:t> Phillips introduced open housing legislation, which was repeatedly voted down.</a:t>
            </a:r>
          </a:p>
          <a:p>
            <a:pPr lvl="1"/>
            <a:r>
              <a:rPr lang="en-US" dirty="0" smtClean="0"/>
              <a:t>1967 – NAACP Youth Council marched to Kosciuszko Park (in a predominantly white neighborhood) to protest</a:t>
            </a:r>
          </a:p>
          <a:p>
            <a:pPr lvl="2"/>
            <a:r>
              <a:rPr lang="en-US" dirty="0" smtClean="0"/>
              <a:t>Expressed the frustration of black communities and drew the wrath of 3-5 thousand white residents.</a:t>
            </a:r>
          </a:p>
          <a:p>
            <a:pPr lvl="2"/>
            <a:r>
              <a:rPr lang="en-US" dirty="0" smtClean="0"/>
              <a:t>Father James </a:t>
            </a:r>
            <a:r>
              <a:rPr lang="en-US" dirty="0" err="1" smtClean="0"/>
              <a:t>Groppi</a:t>
            </a:r>
            <a:r>
              <a:rPr lang="en-US" dirty="0" smtClean="0"/>
              <a:t> (march’s leader) – white Catholic priest, known for bringing attention to the segregation situation in Milwaukee.</a:t>
            </a:r>
          </a:p>
          <a:p>
            <a:pPr lvl="1"/>
            <a:r>
              <a:rPr lang="en-US" dirty="0" smtClean="0"/>
              <a:t>1968 – federal open housing law passed (Milwaukee’s Common Council approved a desegregation legislation, stronger than the federal one).</a:t>
            </a:r>
          </a:p>
          <a:p>
            <a:pPr lvl="2"/>
            <a:r>
              <a:rPr lang="en-US" dirty="0" smtClean="0"/>
              <a:t>Housing patterns shaped by real estate agents, city-zoning laws, and lending institutions that refused to loan money to African Americans moving into white neighborhoods.</a:t>
            </a:r>
          </a:p>
          <a:p>
            <a:pPr lvl="2"/>
            <a:r>
              <a:rPr lang="en-US" dirty="0" smtClean="0"/>
              <a:t>Suburbanization also contributed to segregation as whites increasingly left the inner-city (persists today)</a:t>
            </a:r>
            <a:endParaRPr lang="en-US" dirty="0"/>
          </a:p>
        </p:txBody>
      </p:sp>
    </p:spTree>
    <p:extLst>
      <p:ext uri="{BB962C8B-B14F-4D97-AF65-F5344CB8AC3E}">
        <p14:creationId xmlns:p14="http://schemas.microsoft.com/office/powerpoint/2010/main" val="40869170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229600" cy="1066800"/>
          </a:xfrm>
        </p:spPr>
        <p:txBody>
          <a:bodyPr/>
          <a:lstStyle/>
          <a:p>
            <a:r>
              <a:rPr lang="en-US" dirty="0" smtClean="0"/>
              <a:t>School Segregation</a:t>
            </a:r>
            <a:endParaRPr lang="en-US" dirty="0"/>
          </a:p>
        </p:txBody>
      </p:sp>
      <p:sp>
        <p:nvSpPr>
          <p:cNvPr id="3" name="Content Placeholder 2"/>
          <p:cNvSpPr>
            <a:spLocks noGrp="1"/>
          </p:cNvSpPr>
          <p:nvPr>
            <p:ph idx="1"/>
          </p:nvPr>
        </p:nvSpPr>
        <p:spPr>
          <a:xfrm>
            <a:off x="152400" y="1371600"/>
            <a:ext cx="8839200" cy="5334000"/>
          </a:xfrm>
        </p:spPr>
        <p:txBody>
          <a:bodyPr>
            <a:normAutofit fontScale="77500" lnSpcReduction="20000"/>
          </a:bodyPr>
          <a:lstStyle/>
          <a:p>
            <a:r>
              <a:rPr lang="en-US" dirty="0" smtClean="0"/>
              <a:t>Residential segregation inevitably produced school segregation (despite the 1954 </a:t>
            </a:r>
            <a:r>
              <a:rPr lang="en-US" i="1" dirty="0" smtClean="0"/>
              <a:t>Brown v. Board of Education of Topeka, Kansas</a:t>
            </a:r>
            <a:r>
              <a:rPr lang="en-US" dirty="0" smtClean="0"/>
              <a:t> decision that declared racial segregation unconstitutional)</a:t>
            </a:r>
          </a:p>
          <a:p>
            <a:pPr lvl="1"/>
            <a:r>
              <a:rPr lang="en-US" dirty="0" smtClean="0"/>
              <a:t>1960 survey of schools, found that schools in Milwaukee’s central city were 90% black.</a:t>
            </a:r>
          </a:p>
          <a:p>
            <a:pPr lvl="2"/>
            <a:r>
              <a:rPr lang="en-US" dirty="0" smtClean="0"/>
              <a:t>1963 – CORE (Congress of Racial Equality) in Milwaukee organized the first civil rights demonstration in the city and in 1964 organized a boycott of predominantly black schools (participation of 50+% of African American students).</a:t>
            </a:r>
          </a:p>
          <a:p>
            <a:pPr lvl="1"/>
            <a:r>
              <a:rPr lang="en-US" dirty="0" smtClean="0"/>
              <a:t>1965 </a:t>
            </a:r>
            <a:r>
              <a:rPr lang="en-US" i="1" dirty="0" smtClean="0"/>
              <a:t>Amos, et al. v. Board of School Directors of the City of Milwaukee </a:t>
            </a:r>
            <a:r>
              <a:rPr lang="en-US" dirty="0" smtClean="0"/>
              <a:t>– Lloyd Barbee challenged segregation in the Milwaukee Public Schools</a:t>
            </a:r>
          </a:p>
          <a:p>
            <a:pPr lvl="2"/>
            <a:r>
              <a:rPr lang="en-US" dirty="0" smtClean="0"/>
              <a:t>Board practiced and allowed discrimination in the public schools – drawn district boundaries based on segregated housing patterns (schools outside of the city’s segregated central city had less than 10% African American students).</a:t>
            </a:r>
          </a:p>
          <a:p>
            <a:pPr lvl="2"/>
            <a:r>
              <a:rPr lang="en-US" dirty="0" smtClean="0"/>
              <a:t>1976 – Federal Judge John Reynolds ruled that the Milwaukee schools were illegally segregated (must take immediate action to integrate).</a:t>
            </a:r>
          </a:p>
          <a:p>
            <a:pPr lvl="2"/>
            <a:r>
              <a:rPr lang="en-US" dirty="0" smtClean="0"/>
              <a:t>1979 – the case was settled by the U.S. Supreme Court and the board agreed to implement a 5-year desegregation plan.</a:t>
            </a:r>
          </a:p>
        </p:txBody>
      </p:sp>
    </p:spTree>
    <p:extLst>
      <p:ext uri="{BB962C8B-B14F-4D97-AF65-F5344CB8AC3E}">
        <p14:creationId xmlns:p14="http://schemas.microsoft.com/office/powerpoint/2010/main" val="2366652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lstStyle/>
          <a:p>
            <a:r>
              <a:rPr lang="en-US" dirty="0" smtClean="0"/>
              <a:t>World War I</a:t>
            </a:r>
            <a:endParaRPr lang="en-US" dirty="0"/>
          </a:p>
        </p:txBody>
      </p:sp>
      <p:sp>
        <p:nvSpPr>
          <p:cNvPr id="3" name="Content Placeholder 2"/>
          <p:cNvSpPr>
            <a:spLocks noGrp="1"/>
          </p:cNvSpPr>
          <p:nvPr>
            <p:ph idx="1"/>
          </p:nvPr>
        </p:nvSpPr>
        <p:spPr>
          <a:xfrm>
            <a:off x="457200" y="1905000"/>
            <a:ext cx="8229600" cy="4648200"/>
          </a:xfrm>
        </p:spPr>
        <p:txBody>
          <a:bodyPr>
            <a:normAutofit fontScale="85000" lnSpcReduction="10000"/>
          </a:bodyPr>
          <a:lstStyle/>
          <a:p>
            <a:r>
              <a:rPr lang="en-US" dirty="0" smtClean="0"/>
              <a:t>Strong push to remain neutral (U.S. entered in 1917) in Wisconsin</a:t>
            </a:r>
          </a:p>
          <a:p>
            <a:pPr lvl="1"/>
            <a:r>
              <a:rPr lang="en-US" dirty="0" smtClean="0"/>
              <a:t>Entered on the side of Great Britain – largely due to Germany’s continued unrestricted submarine warfare</a:t>
            </a:r>
          </a:p>
          <a:p>
            <a:pPr lvl="1"/>
            <a:r>
              <a:rPr lang="en-US" dirty="0" smtClean="0"/>
              <a:t>Nine of Wisconsin’s eleven Congressmen, plus </a:t>
            </a:r>
            <a:r>
              <a:rPr lang="en-US" dirty="0" smtClean="0">
                <a:solidFill>
                  <a:schemeClr val="tx1"/>
                </a:solidFill>
              </a:rPr>
              <a:t>Senator Robert La Follette</a:t>
            </a:r>
            <a:r>
              <a:rPr lang="en-US" dirty="0" smtClean="0"/>
              <a:t>, voted against declaration of war.</a:t>
            </a:r>
          </a:p>
          <a:p>
            <a:pPr lvl="1"/>
            <a:r>
              <a:rPr lang="en-US" dirty="0" smtClean="0"/>
              <a:t>Wisconsin citizens still passionately embraced the war effort as a patriotic call to arms</a:t>
            </a:r>
          </a:p>
          <a:p>
            <a:pPr lvl="2"/>
            <a:r>
              <a:rPr lang="en-US" dirty="0" smtClean="0"/>
              <a:t>Business, labor, and farmers all enjoyed great prosperity</a:t>
            </a:r>
          </a:p>
          <a:p>
            <a:pPr lvl="2"/>
            <a:r>
              <a:rPr lang="en-US" dirty="0" smtClean="0"/>
              <a:t>118,000 + citizens went into service (1,800 died)</a:t>
            </a:r>
          </a:p>
          <a:p>
            <a:pPr lvl="2"/>
            <a:r>
              <a:rPr lang="en-US" dirty="0" smtClean="0"/>
              <a:t>First state to report in the four national draft registrations and was highly commended by federal authorities for its efficiency</a:t>
            </a:r>
          </a:p>
          <a:p>
            <a:pPr lvl="2"/>
            <a:r>
              <a:rPr lang="en-US" dirty="0" smtClean="0"/>
              <a:t>Wisconsin National Guardsmen in the </a:t>
            </a:r>
            <a:r>
              <a:rPr lang="en-US" dirty="0" smtClean="0">
                <a:solidFill>
                  <a:schemeClr val="tx1"/>
                </a:solidFill>
              </a:rPr>
              <a:t>Red Arrow Division </a:t>
            </a:r>
            <a:r>
              <a:rPr lang="en-US" dirty="0" smtClean="0"/>
              <a:t>gained a reputation for their fearless and effective fighting.</a:t>
            </a:r>
            <a:endParaRPr lang="en-US" dirty="0"/>
          </a:p>
        </p:txBody>
      </p:sp>
    </p:spTree>
    <p:extLst>
      <p:ext uri="{BB962C8B-B14F-4D97-AF65-F5344CB8AC3E}">
        <p14:creationId xmlns:p14="http://schemas.microsoft.com/office/powerpoint/2010/main" val="28141893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229600" cy="1066800"/>
          </a:xfrm>
        </p:spPr>
        <p:txBody>
          <a:bodyPr>
            <a:normAutofit fontScale="90000"/>
          </a:bodyPr>
          <a:lstStyle/>
          <a:p>
            <a:r>
              <a:rPr lang="en-US" dirty="0" smtClean="0"/>
              <a:t>Impact of the African American Civil Rights Movement</a:t>
            </a:r>
            <a:endParaRPr lang="en-US" dirty="0"/>
          </a:p>
        </p:txBody>
      </p:sp>
      <p:sp>
        <p:nvSpPr>
          <p:cNvPr id="3" name="Content Placeholder 2"/>
          <p:cNvSpPr>
            <a:spLocks noGrp="1"/>
          </p:cNvSpPr>
          <p:nvPr>
            <p:ph idx="1"/>
          </p:nvPr>
        </p:nvSpPr>
        <p:spPr>
          <a:xfrm>
            <a:off x="152400" y="1828800"/>
            <a:ext cx="8839200" cy="4876800"/>
          </a:xfrm>
        </p:spPr>
        <p:txBody>
          <a:bodyPr>
            <a:normAutofit fontScale="92500" lnSpcReduction="20000"/>
          </a:bodyPr>
          <a:lstStyle/>
          <a:p>
            <a:r>
              <a:rPr lang="en-US" dirty="0" smtClean="0"/>
              <a:t>1970s – nation’s attention shifted from the black civil rights movement to other issues – Vietnam, environment, and to other social groups</a:t>
            </a:r>
          </a:p>
          <a:p>
            <a:pPr lvl="1"/>
            <a:r>
              <a:rPr lang="en-US" dirty="0" smtClean="0"/>
              <a:t>Gay Rights Movement – campaigning against discrimination in jobs and housing.</a:t>
            </a:r>
          </a:p>
          <a:p>
            <a:pPr lvl="2"/>
            <a:r>
              <a:rPr lang="en-US" dirty="0" smtClean="0"/>
              <a:t>1982 – WI = first state to outlaw discrimination on the basis of sexual orientation.</a:t>
            </a:r>
          </a:p>
          <a:p>
            <a:pPr lvl="2"/>
            <a:r>
              <a:rPr lang="en-US" dirty="0" smtClean="0"/>
              <a:t>1998 – Tammy Baldwin of Madison = first woman and first openly gay non-incumbent to be elected to the U.S. House of Representatives.</a:t>
            </a:r>
          </a:p>
          <a:p>
            <a:pPr lvl="2"/>
            <a:r>
              <a:rPr lang="en-US" dirty="0" smtClean="0"/>
              <a:t>150+ WI companies offer domestic partner benefits available to heterosexual employees (health insurance).</a:t>
            </a:r>
          </a:p>
          <a:p>
            <a:pPr lvl="2"/>
            <a:r>
              <a:rPr lang="en-US" dirty="0" smtClean="0"/>
              <a:t>2006 – voters approved an amendment to the state constitution that marriage be defined as between one man and one woman.</a:t>
            </a:r>
            <a:endParaRPr lang="en-US" dirty="0"/>
          </a:p>
        </p:txBody>
      </p:sp>
    </p:spTree>
    <p:extLst>
      <p:ext uri="{BB962C8B-B14F-4D97-AF65-F5344CB8AC3E}">
        <p14:creationId xmlns:p14="http://schemas.microsoft.com/office/powerpoint/2010/main" val="994694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smtClean="0"/>
              <a:t>Opposition to the War</a:t>
            </a:r>
            <a:endParaRPr lang="en-US" dirty="0"/>
          </a:p>
        </p:txBody>
      </p:sp>
      <p:sp>
        <p:nvSpPr>
          <p:cNvPr id="3" name="Content Placeholder 2"/>
          <p:cNvSpPr>
            <a:spLocks noGrp="1"/>
          </p:cNvSpPr>
          <p:nvPr>
            <p:ph idx="1"/>
          </p:nvPr>
        </p:nvSpPr>
        <p:spPr>
          <a:xfrm>
            <a:off x="457200" y="1676400"/>
            <a:ext cx="8458200" cy="5029200"/>
          </a:xfrm>
        </p:spPr>
        <p:txBody>
          <a:bodyPr>
            <a:normAutofit fontScale="77500" lnSpcReduction="20000"/>
          </a:bodyPr>
          <a:lstStyle/>
          <a:p>
            <a:r>
              <a:rPr lang="en-US" dirty="0" smtClean="0"/>
              <a:t>Senator Robert La Follette – followed Wilson’s strict neutrality policy</a:t>
            </a:r>
          </a:p>
          <a:p>
            <a:pPr lvl="1"/>
            <a:r>
              <a:rPr lang="en-US" dirty="0" smtClean="0"/>
              <a:t>Nothing in the aims and arguments from either side could concern Americans and their interests enough to justify participation.</a:t>
            </a:r>
          </a:p>
          <a:p>
            <a:pPr lvl="1"/>
            <a:r>
              <a:rPr lang="en-US" dirty="0" smtClean="0"/>
              <a:t>Also opposed the Treaty of Versailles and American membership in the League of Nations – violation of neutrality pledges and the and organization for only victors.</a:t>
            </a:r>
          </a:p>
          <a:p>
            <a:r>
              <a:rPr lang="en-US" dirty="0" smtClean="0"/>
              <a:t>Sizable German American Population</a:t>
            </a:r>
          </a:p>
          <a:p>
            <a:pPr lvl="1"/>
            <a:r>
              <a:rPr lang="en-US" dirty="0" smtClean="0"/>
              <a:t>Persistent conflict with the dominant Yankees (issue of alcohol) – nativism overtones by Yankees and religious intolerance from both sides</a:t>
            </a:r>
          </a:p>
          <a:p>
            <a:pPr lvl="1"/>
            <a:r>
              <a:rPr lang="en-US" dirty="0" smtClean="0"/>
              <a:t>Cry against everything German – treated like spies (German culture became suspect)</a:t>
            </a:r>
          </a:p>
          <a:p>
            <a:r>
              <a:rPr lang="en-US" dirty="0" smtClean="0"/>
              <a:t>Milwaukee Socialists – call for international Socialist movement</a:t>
            </a:r>
          </a:p>
          <a:p>
            <a:pPr lvl="1"/>
            <a:r>
              <a:rPr lang="en-US" dirty="0" smtClean="0">
                <a:solidFill>
                  <a:schemeClr val="tx1"/>
                </a:solidFill>
              </a:rPr>
              <a:t>Victor Berger </a:t>
            </a:r>
            <a:r>
              <a:rPr lang="en-US" dirty="0" smtClean="0"/>
              <a:t>– voted for the antiwar plank, but also viewed the war as a boon to the Socialist cause (demand for food, shelter, and munitions would force the government to adopt some socialist ideas)</a:t>
            </a:r>
          </a:p>
          <a:p>
            <a:pPr lvl="1"/>
            <a:endParaRPr lang="en-US" dirty="0"/>
          </a:p>
        </p:txBody>
      </p:sp>
    </p:spTree>
    <p:extLst>
      <p:ext uri="{BB962C8B-B14F-4D97-AF65-F5344CB8AC3E}">
        <p14:creationId xmlns:p14="http://schemas.microsoft.com/office/powerpoint/2010/main" val="2533168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smtClean="0"/>
              <a:t>Wisconsin During the War</a:t>
            </a: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10000"/>
          </a:bodyPr>
          <a:lstStyle/>
          <a:p>
            <a:r>
              <a:rPr lang="en-US" dirty="0" smtClean="0"/>
              <a:t>Hysteria – WI citizens were sensitive to being labeled disloyal</a:t>
            </a:r>
          </a:p>
          <a:p>
            <a:pPr lvl="1"/>
            <a:r>
              <a:rPr lang="en-US" dirty="0" smtClean="0"/>
              <a:t>Publicity from Sen. La Follette, influence of the Socialist party in Milwaukee, and the large number of German people.</a:t>
            </a:r>
          </a:p>
          <a:p>
            <a:pPr lvl="2"/>
            <a:r>
              <a:rPr lang="en-US" dirty="0" smtClean="0"/>
              <a:t>German Americans were harassed and saw their language be shutdown and German books burned.</a:t>
            </a:r>
          </a:p>
          <a:p>
            <a:r>
              <a:rPr lang="en-US" dirty="0" smtClean="0"/>
              <a:t>First state to organize a State/County Council of Defense</a:t>
            </a:r>
          </a:p>
          <a:p>
            <a:pPr lvl="1"/>
            <a:r>
              <a:rPr lang="en-US" dirty="0" smtClean="0"/>
              <a:t>Educate citizens on the war and sacrifices demanded of them</a:t>
            </a:r>
          </a:p>
          <a:p>
            <a:pPr lvl="2"/>
            <a:r>
              <a:rPr lang="en-US" dirty="0" smtClean="0"/>
              <a:t>Meatless and Wheat-less Days</a:t>
            </a:r>
          </a:p>
          <a:p>
            <a:pPr lvl="1"/>
            <a:r>
              <a:rPr lang="en-US" dirty="0" smtClean="0"/>
              <a:t>Socialist mayor of Milwaukee participated in parades, cooperated with the draft,  established a council of defense in Milwaukee, while defending the rights of opposition voices like Berger.</a:t>
            </a:r>
            <a:endParaRPr lang="en-US" dirty="0"/>
          </a:p>
        </p:txBody>
      </p:sp>
    </p:spTree>
    <p:extLst>
      <p:ext uri="{BB962C8B-B14F-4D97-AF65-F5344CB8AC3E}">
        <p14:creationId xmlns:p14="http://schemas.microsoft.com/office/powerpoint/2010/main" val="1223947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smtClean="0"/>
              <a:t>Great Depression</a:t>
            </a:r>
            <a:endParaRPr lang="en-US" dirty="0"/>
          </a:p>
        </p:txBody>
      </p:sp>
      <p:sp>
        <p:nvSpPr>
          <p:cNvPr id="3" name="Content Placeholder 2"/>
          <p:cNvSpPr>
            <a:spLocks noGrp="1"/>
          </p:cNvSpPr>
          <p:nvPr>
            <p:ph idx="1"/>
          </p:nvPr>
        </p:nvSpPr>
        <p:spPr>
          <a:xfrm>
            <a:off x="152400" y="1752600"/>
            <a:ext cx="8839200" cy="4953000"/>
          </a:xfrm>
        </p:spPr>
        <p:txBody>
          <a:bodyPr>
            <a:normAutofit fontScale="77500" lnSpcReduction="20000"/>
          </a:bodyPr>
          <a:lstStyle/>
          <a:p>
            <a:pPr lvl="0"/>
            <a:r>
              <a:rPr lang="en-US" dirty="0"/>
              <a:t>La Follette’s son and the WI progressives created new programs in WI before the New Deal</a:t>
            </a:r>
            <a:endParaRPr lang="en-US" sz="2000" dirty="0"/>
          </a:p>
          <a:p>
            <a:pPr lvl="1"/>
            <a:r>
              <a:rPr lang="en-US" sz="2800" dirty="0"/>
              <a:t>WI’s “Little New Deal” – echoed and expanded on by the federal government</a:t>
            </a:r>
            <a:endParaRPr lang="en-US" sz="2000" dirty="0"/>
          </a:p>
          <a:p>
            <a:pPr lvl="0"/>
            <a:r>
              <a:rPr lang="en-US" dirty="0" smtClean="0"/>
              <a:t>Optimism </a:t>
            </a:r>
            <a:r>
              <a:rPr lang="en-US" dirty="0"/>
              <a:t>following WWI created an image of indefinite prosperity (businesses were growing, minority groups were seeing new opportunities, etc.)</a:t>
            </a:r>
            <a:endParaRPr lang="en-US" sz="2000" dirty="0"/>
          </a:p>
          <a:p>
            <a:pPr lvl="1"/>
            <a:r>
              <a:rPr lang="en-US" sz="2800" dirty="0"/>
              <a:t>October 29, 1929 Stock Market Crash changed those thoughts quickly and dramatically.</a:t>
            </a:r>
            <a:endParaRPr lang="en-US" sz="2000" dirty="0"/>
          </a:p>
          <a:p>
            <a:pPr lvl="2"/>
            <a:r>
              <a:rPr lang="en-US" dirty="0"/>
              <a:t>Factories closed, wages dropped, unemployment swelled.</a:t>
            </a:r>
            <a:endParaRPr lang="en-US" sz="1800" dirty="0"/>
          </a:p>
          <a:p>
            <a:pPr lvl="2"/>
            <a:r>
              <a:rPr lang="en-US" dirty="0"/>
              <a:t>Agriculture was crippled by an early 1930s drought (farms fared slightly better but by no means were untouched</a:t>
            </a:r>
            <a:r>
              <a:rPr lang="en-US" dirty="0" smtClean="0"/>
              <a:t>).</a:t>
            </a:r>
          </a:p>
          <a:p>
            <a:pPr lvl="2"/>
            <a:r>
              <a:rPr lang="en-US" dirty="0"/>
              <a:t>Severe drought crippled the Midwest in the early </a:t>
            </a:r>
            <a:r>
              <a:rPr lang="en-US" dirty="0" smtClean="0"/>
              <a:t>1930s</a:t>
            </a:r>
          </a:p>
          <a:p>
            <a:pPr lvl="2"/>
            <a:r>
              <a:rPr lang="en-US" sz="2600" dirty="0" smtClean="0"/>
              <a:t>Milwaukee hit hard – people who had jobs fell by 75% and 20% received some form of direct relief.</a:t>
            </a:r>
          </a:p>
          <a:p>
            <a:pPr lvl="3"/>
            <a:r>
              <a:rPr lang="en-US" dirty="0" smtClean="0"/>
              <a:t>Mayor Daniel </a:t>
            </a:r>
            <a:r>
              <a:rPr lang="en-US" dirty="0" err="1" smtClean="0"/>
              <a:t>Hoan</a:t>
            </a:r>
            <a:r>
              <a:rPr lang="en-US" dirty="0" smtClean="0"/>
              <a:t>, organized a national conference of mayors in 1933 to pressure the federal government for help.</a:t>
            </a:r>
          </a:p>
          <a:p>
            <a:endParaRPr lang="en-US" dirty="0"/>
          </a:p>
        </p:txBody>
      </p:sp>
    </p:spTree>
    <p:extLst>
      <p:ext uri="{BB962C8B-B14F-4D97-AF65-F5344CB8AC3E}">
        <p14:creationId xmlns:p14="http://schemas.microsoft.com/office/powerpoint/2010/main" val="1364458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smtClean="0"/>
              <a:t>Wisconsin Hit Hard</a:t>
            </a:r>
            <a:endParaRPr lang="en-US" dirty="0"/>
          </a:p>
        </p:txBody>
      </p:sp>
      <p:sp>
        <p:nvSpPr>
          <p:cNvPr id="3" name="Content Placeholder 2"/>
          <p:cNvSpPr>
            <a:spLocks noGrp="1"/>
          </p:cNvSpPr>
          <p:nvPr>
            <p:ph idx="1"/>
          </p:nvPr>
        </p:nvSpPr>
        <p:spPr>
          <a:xfrm>
            <a:off x="457200" y="1676400"/>
            <a:ext cx="8229600" cy="4953000"/>
          </a:xfrm>
        </p:spPr>
        <p:txBody>
          <a:bodyPr>
            <a:normAutofit fontScale="70000" lnSpcReduction="20000"/>
          </a:bodyPr>
          <a:lstStyle/>
          <a:p>
            <a:pPr lvl="0"/>
            <a:r>
              <a:rPr lang="en-US" dirty="0"/>
              <a:t>Violence ensued – halt of milk delivery by farmers to raise prices</a:t>
            </a:r>
            <a:endParaRPr lang="en-US" sz="2000" dirty="0"/>
          </a:p>
          <a:p>
            <a:pPr lvl="1"/>
            <a:r>
              <a:rPr lang="en-US" sz="2800" dirty="0"/>
              <a:t>At the time Wisconsin was the largest milk producer</a:t>
            </a:r>
            <a:endParaRPr lang="en-US" sz="2000" dirty="0"/>
          </a:p>
          <a:p>
            <a:pPr lvl="1"/>
            <a:r>
              <a:rPr lang="en-US" sz="2800" dirty="0"/>
              <a:t>Low milk prices led to farm foreclosures, meaning rural poverty</a:t>
            </a:r>
            <a:endParaRPr lang="en-US" sz="2000" dirty="0"/>
          </a:p>
          <a:p>
            <a:pPr lvl="2"/>
            <a:r>
              <a:rPr lang="en-US" dirty="0"/>
              <a:t>Raise prices by withholding milk from the market (increases the demand and decreases the supply).</a:t>
            </a:r>
            <a:endParaRPr lang="en-US" sz="1800" dirty="0"/>
          </a:p>
          <a:p>
            <a:pPr lvl="2"/>
            <a:r>
              <a:rPr lang="en-US" dirty="0"/>
              <a:t>Those who resisted met violence or intimidation (road-blocks, dumped milk, tainted delivered milk with kerosene, threw bombs at creameries).</a:t>
            </a:r>
            <a:endParaRPr lang="en-US" sz="1800" dirty="0"/>
          </a:p>
          <a:p>
            <a:pPr lvl="0"/>
            <a:r>
              <a:rPr lang="en-US" dirty="0"/>
              <a:t>Workers renewed organization efforts – union influence increased</a:t>
            </a:r>
            <a:endParaRPr lang="en-US" sz="2000" dirty="0"/>
          </a:p>
          <a:p>
            <a:pPr lvl="1"/>
            <a:r>
              <a:rPr lang="en-US" sz="2800" dirty="0"/>
              <a:t>Strikes increased greatly around falling wages and massive </a:t>
            </a:r>
            <a:r>
              <a:rPr lang="en-US" sz="2800" dirty="0" smtClean="0"/>
              <a:t>layoffs</a:t>
            </a:r>
          </a:p>
          <a:p>
            <a:pPr lvl="2"/>
            <a:r>
              <a:rPr lang="en-US" sz="2600" dirty="0" smtClean="0"/>
              <a:t>Increased sevenfold in Milwaukee between 1933-34</a:t>
            </a:r>
            <a:endParaRPr lang="en-US" sz="2600" dirty="0"/>
          </a:p>
          <a:p>
            <a:pPr lvl="1"/>
            <a:r>
              <a:rPr lang="en-US" sz="2800" dirty="0"/>
              <a:t>1931 – Wisconsin Labor Code: gave all workers the right to organize and sanctioned union activities.</a:t>
            </a:r>
            <a:endParaRPr lang="en-US" sz="2000" dirty="0"/>
          </a:p>
          <a:p>
            <a:pPr lvl="0"/>
            <a:r>
              <a:rPr lang="en-US" dirty="0"/>
              <a:t>Failure of financial institutions – many small banks closed</a:t>
            </a:r>
            <a:endParaRPr lang="en-US" sz="2000" dirty="0"/>
          </a:p>
          <a:p>
            <a:pPr lvl="1"/>
            <a:r>
              <a:rPr lang="en-US" sz="2800" dirty="0"/>
              <a:t>1933 – </a:t>
            </a:r>
            <a:r>
              <a:rPr lang="en-US" sz="2800" dirty="0" smtClean="0"/>
              <a:t>Governor Albert George </a:t>
            </a:r>
            <a:r>
              <a:rPr lang="en-US" sz="2800" dirty="0" err="1" smtClean="0"/>
              <a:t>Schmedeman</a:t>
            </a:r>
            <a:r>
              <a:rPr lang="en-US" sz="2800" dirty="0" smtClean="0"/>
              <a:t> two-week </a:t>
            </a:r>
            <a:r>
              <a:rPr lang="en-US" sz="2800" dirty="0"/>
              <a:t>statewide banking moratorium (recovery was slow and painful)</a:t>
            </a:r>
            <a:endParaRPr lang="en-US" sz="2000" dirty="0"/>
          </a:p>
          <a:p>
            <a:pPr lvl="1"/>
            <a:r>
              <a:rPr lang="en-US" sz="2800" dirty="0" smtClean="0"/>
              <a:t>Banking would not exceed its pre-1929 strength until 1942, when military production for WWII had begun to lift the country’s economy.</a:t>
            </a:r>
            <a:endParaRPr lang="en-US" sz="2000" dirty="0"/>
          </a:p>
          <a:p>
            <a:endParaRPr lang="en-US" dirty="0"/>
          </a:p>
        </p:txBody>
      </p:sp>
    </p:spTree>
    <p:extLst>
      <p:ext uri="{BB962C8B-B14F-4D97-AF65-F5344CB8AC3E}">
        <p14:creationId xmlns:p14="http://schemas.microsoft.com/office/powerpoint/2010/main" val="584154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066800"/>
          </a:xfrm>
        </p:spPr>
        <p:txBody>
          <a:bodyPr/>
          <a:lstStyle/>
          <a:p>
            <a:r>
              <a:rPr lang="en-US" dirty="0" smtClean="0"/>
              <a:t>New Deal</a:t>
            </a:r>
            <a:endParaRPr lang="en-US" dirty="0"/>
          </a:p>
        </p:txBody>
      </p:sp>
      <p:sp>
        <p:nvSpPr>
          <p:cNvPr id="3" name="Content Placeholder 2"/>
          <p:cNvSpPr>
            <a:spLocks noGrp="1"/>
          </p:cNvSpPr>
          <p:nvPr>
            <p:ph idx="1"/>
          </p:nvPr>
        </p:nvSpPr>
        <p:spPr>
          <a:xfrm>
            <a:off x="0" y="1295400"/>
            <a:ext cx="9144000" cy="5562600"/>
          </a:xfrm>
        </p:spPr>
        <p:txBody>
          <a:bodyPr>
            <a:normAutofit fontScale="55000" lnSpcReduction="20000"/>
          </a:bodyPr>
          <a:lstStyle/>
          <a:p>
            <a:r>
              <a:rPr lang="en-US" sz="3000" dirty="0"/>
              <a:t>FDR and the Wisconsin Progressives worked together harmoniously (programs developed under the Progressives were favored in Washington</a:t>
            </a:r>
            <a:r>
              <a:rPr lang="en-US" sz="3000" dirty="0" smtClean="0"/>
              <a:t>)</a:t>
            </a:r>
          </a:p>
          <a:p>
            <a:pPr lvl="1"/>
            <a:r>
              <a:rPr lang="en-US" sz="2800" dirty="0"/>
              <a:t>John R. Commons – unemployment compensation passed in </a:t>
            </a:r>
            <a:r>
              <a:rPr lang="en-US" sz="2800" dirty="0" smtClean="0"/>
              <a:t>1932 (became the model for the nation)</a:t>
            </a:r>
            <a:endParaRPr lang="en-US" sz="2000" dirty="0"/>
          </a:p>
          <a:p>
            <a:pPr lvl="2"/>
            <a:r>
              <a:rPr lang="en-US" dirty="0"/>
              <a:t>During the 1920’s prosperity it seemed </a:t>
            </a:r>
            <a:r>
              <a:rPr lang="en-US" dirty="0" smtClean="0"/>
              <a:t>unnecessary (until they lost their jobs)</a:t>
            </a:r>
            <a:endParaRPr lang="en-US" sz="2200" dirty="0"/>
          </a:p>
          <a:p>
            <a:r>
              <a:rPr lang="en-US" sz="3000" dirty="0" smtClean="0"/>
              <a:t>FDR appointed Edwin </a:t>
            </a:r>
            <a:r>
              <a:rPr lang="en-US" sz="3000" dirty="0"/>
              <a:t>Witte and Arthur Altmeyer </a:t>
            </a:r>
            <a:r>
              <a:rPr lang="en-US" sz="3000" dirty="0" smtClean="0"/>
              <a:t>to serve </a:t>
            </a:r>
            <a:r>
              <a:rPr lang="en-US" sz="3000" dirty="0"/>
              <a:t>on the Committee on Economic Security. </a:t>
            </a:r>
            <a:endParaRPr lang="en-US" sz="2200" dirty="0"/>
          </a:p>
          <a:p>
            <a:pPr lvl="1"/>
            <a:r>
              <a:rPr lang="en-US" dirty="0" smtClean="0"/>
              <a:t>Devised a program that established a national retirement-age insurance system, federal-state unemployment insurance, and aid to dependent mothers and other who could not work. </a:t>
            </a:r>
          </a:p>
          <a:p>
            <a:pPr lvl="1"/>
            <a:r>
              <a:rPr lang="en-US" dirty="0" smtClean="0"/>
              <a:t>Social </a:t>
            </a:r>
            <a:r>
              <a:rPr lang="en-US" dirty="0"/>
              <a:t>Security (1935) – financial protection to the unemployed, the aged, and the disabled.</a:t>
            </a:r>
            <a:endParaRPr lang="en-US" sz="2000" dirty="0"/>
          </a:p>
          <a:p>
            <a:r>
              <a:rPr lang="en-US" sz="3000" dirty="0"/>
              <a:t>WPA – worked on public projects (manual, white-collar, fine arts)</a:t>
            </a:r>
            <a:endParaRPr lang="en-US" sz="2200" dirty="0"/>
          </a:p>
          <a:p>
            <a:pPr lvl="1"/>
            <a:r>
              <a:rPr lang="en-US" dirty="0"/>
              <a:t>Federal Writer’s Project: state/regional guidebooks, archives, historical/sociological investigations.</a:t>
            </a:r>
            <a:endParaRPr lang="en-US" sz="2000" dirty="0"/>
          </a:p>
          <a:p>
            <a:pPr lvl="1"/>
            <a:r>
              <a:rPr lang="en-US" dirty="0"/>
              <a:t>Federal Theater Project</a:t>
            </a:r>
            <a:endParaRPr lang="en-US" sz="2000" dirty="0"/>
          </a:p>
          <a:p>
            <a:pPr lvl="1"/>
            <a:r>
              <a:rPr lang="en-US" dirty="0"/>
              <a:t>Federal Arts Project</a:t>
            </a:r>
            <a:endParaRPr lang="en-US" sz="2000" dirty="0"/>
          </a:p>
          <a:p>
            <a:r>
              <a:rPr lang="en-US" sz="3000" dirty="0"/>
              <a:t>Milwaukee Handicraft Project: unskilled women made curtains, furniture, toys, rugs, dolls, costumes</a:t>
            </a:r>
            <a:endParaRPr lang="en-US" sz="2200" dirty="0"/>
          </a:p>
          <a:p>
            <a:pPr lvl="1"/>
            <a:r>
              <a:rPr lang="en-US" dirty="0"/>
              <a:t>African Americans were included (increase in position demands led to two-shifts)</a:t>
            </a:r>
            <a:endParaRPr lang="en-US" sz="2000" dirty="0"/>
          </a:p>
          <a:p>
            <a:r>
              <a:rPr lang="en-US" sz="3000" dirty="0"/>
              <a:t>CCC – conservation of natural resources (165,000 men/128 camps in Wisconsin)</a:t>
            </a:r>
            <a:endParaRPr lang="en-US" sz="2200" dirty="0"/>
          </a:p>
          <a:p>
            <a:pPr lvl="1"/>
            <a:r>
              <a:rPr lang="en-US" dirty="0"/>
              <a:t>Segregated by race so African Americans were sent to Illinois </a:t>
            </a:r>
            <a:r>
              <a:rPr lang="en-US" dirty="0" smtClean="0"/>
              <a:t>camps (despite opposition from Robert and Phil La Follette.</a:t>
            </a:r>
            <a:endParaRPr lang="en-US" sz="2000" dirty="0"/>
          </a:p>
          <a:p>
            <a:r>
              <a:rPr lang="en-US" sz="3000" dirty="0"/>
              <a:t>AAA – encouraged supply reduction to raise prices by destroying crops and paying farmers to decrease acreage</a:t>
            </a:r>
            <a:r>
              <a:rPr lang="en-US" sz="3000" dirty="0" smtClean="0"/>
              <a:t>.</a:t>
            </a:r>
          </a:p>
          <a:p>
            <a:pPr lvl="1"/>
            <a:r>
              <a:rPr lang="en-US" dirty="0" smtClean="0"/>
              <a:t>Small farmers or those who grew crops outside the chosen nine tended to see little benefit</a:t>
            </a:r>
          </a:p>
          <a:p>
            <a:pPr lvl="1"/>
            <a:r>
              <a:rPr lang="en-US" sz="2300" dirty="0" smtClean="0"/>
              <a:t>Low market prices and drought kept the decade of the 30s a desperate time for most WI farm families</a:t>
            </a:r>
            <a:endParaRPr lang="en-US" sz="2300" dirty="0"/>
          </a:p>
          <a:p>
            <a:endParaRPr lang="en-US" dirty="0"/>
          </a:p>
        </p:txBody>
      </p:sp>
    </p:spTree>
    <p:extLst>
      <p:ext uri="{BB962C8B-B14F-4D97-AF65-F5344CB8AC3E}">
        <p14:creationId xmlns:p14="http://schemas.microsoft.com/office/powerpoint/2010/main" val="3029525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World Impact… Shift out of Crisis</a:t>
            </a:r>
            <a:endParaRPr lang="en-US" dirty="0"/>
          </a:p>
        </p:txBody>
      </p:sp>
      <p:sp>
        <p:nvSpPr>
          <p:cNvPr id="3" name="Content Placeholder 2"/>
          <p:cNvSpPr>
            <a:spLocks noGrp="1"/>
          </p:cNvSpPr>
          <p:nvPr>
            <p:ph idx="1"/>
          </p:nvPr>
        </p:nvSpPr>
        <p:spPr>
          <a:xfrm>
            <a:off x="457200" y="1524000"/>
            <a:ext cx="8229600" cy="5181600"/>
          </a:xfrm>
        </p:spPr>
        <p:txBody>
          <a:bodyPr>
            <a:normAutofit fontScale="70000" lnSpcReduction="20000"/>
          </a:bodyPr>
          <a:lstStyle/>
          <a:p>
            <a:pPr lvl="0"/>
            <a:r>
              <a:rPr lang="en-US" dirty="0"/>
              <a:t>The Progressives and the Democrats never completely melded</a:t>
            </a:r>
            <a:endParaRPr lang="en-US" sz="2000" dirty="0"/>
          </a:p>
          <a:p>
            <a:pPr lvl="1"/>
            <a:r>
              <a:rPr lang="en-US" sz="2800" dirty="0"/>
              <a:t>Phil La Follette created a separate Progressive Party (National Progressives of America) in 1934</a:t>
            </a:r>
            <a:endParaRPr lang="en-US" sz="2000" dirty="0"/>
          </a:p>
          <a:p>
            <a:pPr lvl="2"/>
            <a:r>
              <a:rPr lang="en-US" dirty="0"/>
              <a:t>Improve conservation, distribution of milk as a public utility, initiative and referendum on a national level, and popular referendum on war.</a:t>
            </a:r>
            <a:endParaRPr lang="en-US" sz="1800" dirty="0"/>
          </a:p>
          <a:p>
            <a:pPr lvl="2"/>
            <a:r>
              <a:rPr lang="en-US" dirty="0"/>
              <a:t>Won on the state level allowing Progressives to control the state with seven members in Congress</a:t>
            </a:r>
            <a:endParaRPr lang="en-US" sz="1800" dirty="0"/>
          </a:p>
          <a:p>
            <a:pPr lvl="2"/>
            <a:r>
              <a:rPr lang="en-US" dirty="0"/>
              <a:t>Failed when he tried to take it to a national power in 1938 – completely disbanded in 1946 and rejoined with the Republicans.</a:t>
            </a:r>
            <a:endParaRPr lang="en-US" sz="1800" dirty="0"/>
          </a:p>
          <a:p>
            <a:pPr lvl="0"/>
            <a:r>
              <a:rPr lang="en-US" dirty="0"/>
              <a:t>Worldwide Effects of the Great Depression</a:t>
            </a:r>
            <a:endParaRPr lang="en-US" sz="2000" dirty="0"/>
          </a:p>
          <a:p>
            <a:pPr lvl="1"/>
            <a:r>
              <a:rPr lang="en-US" sz="2800" dirty="0"/>
              <a:t>Nations experimented with new theories/formulas to fix the economic issues (peace was tenuous)</a:t>
            </a:r>
            <a:endParaRPr lang="en-US" sz="2000" dirty="0"/>
          </a:p>
          <a:p>
            <a:pPr lvl="2"/>
            <a:r>
              <a:rPr lang="en-US" dirty="0"/>
              <a:t>Fascists in Italy, NAZI (National Socialists) in Germany, Communists in Russia</a:t>
            </a:r>
            <a:endParaRPr lang="en-US" sz="1800" dirty="0"/>
          </a:p>
          <a:p>
            <a:pPr lvl="2"/>
            <a:r>
              <a:rPr lang="en-US" dirty="0"/>
              <a:t>Very little opposition to war once WWII started</a:t>
            </a:r>
            <a:r>
              <a:rPr lang="en-US" dirty="0" smtClean="0"/>
              <a:t>…</a:t>
            </a:r>
          </a:p>
          <a:p>
            <a:r>
              <a:rPr lang="en-US" dirty="0" smtClean="0"/>
              <a:t>War in Europe in 1939 rapidly increased the pace of economic recovery</a:t>
            </a:r>
          </a:p>
          <a:p>
            <a:pPr lvl="1"/>
            <a:r>
              <a:rPr lang="en-US" dirty="0" smtClean="0"/>
              <a:t>WWII finally stimulated the economy back to health</a:t>
            </a:r>
          </a:p>
          <a:p>
            <a:pPr lvl="2"/>
            <a:r>
              <a:rPr lang="en-US" dirty="0" smtClean="0"/>
              <a:t>Provided jobs for Wisconsin’s urban workers, farmers increased production to meet the demand of feeding soldiers and civilians.</a:t>
            </a:r>
          </a:p>
          <a:p>
            <a:pPr lvl="2"/>
            <a:endParaRPr lang="en-US" dirty="0" smtClean="0"/>
          </a:p>
          <a:p>
            <a:pPr marL="109728" indent="0">
              <a:buNone/>
            </a:pPr>
            <a:endParaRPr lang="en-US" sz="2200" dirty="0"/>
          </a:p>
          <a:p>
            <a:endParaRPr lang="en-US" dirty="0"/>
          </a:p>
        </p:txBody>
      </p:sp>
    </p:spTree>
    <p:extLst>
      <p:ext uri="{BB962C8B-B14F-4D97-AF65-F5344CB8AC3E}">
        <p14:creationId xmlns:p14="http://schemas.microsoft.com/office/powerpoint/2010/main" val="1180827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WWII in Wisconsin Summary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Anti-war sentiment virtually ended with the entry of the U.S. into war</a:t>
            </a:r>
          </a:p>
          <a:p>
            <a:pPr lvl="1"/>
            <a:r>
              <a:rPr lang="en-US" dirty="0" smtClean="0"/>
              <a:t>Senator Robert La Follette Jr. and Governor Phil La Follette opposed involvement in the war, upholding their father’s legacy, but both conceded as the threat of fascism in the face of Nazi triumphs justified U.S. participation.</a:t>
            </a:r>
          </a:p>
          <a:p>
            <a:pPr lvl="1"/>
            <a:r>
              <a:rPr lang="en-US" dirty="0" smtClean="0"/>
              <a:t>1940 – Governor Julius Heil established a state council of defense to coordinate with the federal and local defense programs.</a:t>
            </a:r>
          </a:p>
          <a:p>
            <a:pPr lvl="1"/>
            <a:r>
              <a:rPr lang="en-US" dirty="0" smtClean="0"/>
              <a:t>320,000 Wisconsin soldiers served</a:t>
            </a:r>
          </a:p>
          <a:p>
            <a:pPr lvl="2"/>
            <a:r>
              <a:rPr lang="en-US" dirty="0" smtClean="0"/>
              <a:t>Wisconsin National Guard formed a substantial part of the new Red Arrow Division – remained undefeated in the Pacific theater.</a:t>
            </a:r>
          </a:p>
          <a:p>
            <a:pPr lvl="2"/>
            <a:r>
              <a:rPr lang="en-US" dirty="0" smtClean="0"/>
              <a:t>8,000+ WI soldiers died and another 13,000 were wounded</a:t>
            </a:r>
            <a:endParaRPr lang="en-US" dirty="0"/>
          </a:p>
        </p:txBody>
      </p:sp>
    </p:spTree>
    <p:extLst>
      <p:ext uri="{BB962C8B-B14F-4D97-AF65-F5344CB8AC3E}">
        <p14:creationId xmlns:p14="http://schemas.microsoft.com/office/powerpoint/2010/main" val="10766830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207</TotalTime>
  <Words>3292</Words>
  <Application>Microsoft Office PowerPoint</Application>
  <PresentationFormat>On-screen Show (4:3)</PresentationFormat>
  <Paragraphs>231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Urban</vt:lpstr>
      <vt:lpstr>20th Century Conflicts – Wisconsin </vt:lpstr>
      <vt:lpstr>World War I</vt:lpstr>
      <vt:lpstr>Opposition to the War</vt:lpstr>
      <vt:lpstr>Wisconsin During the War</vt:lpstr>
      <vt:lpstr>Great Depression</vt:lpstr>
      <vt:lpstr>Wisconsin Hit Hard</vt:lpstr>
      <vt:lpstr>New Deal</vt:lpstr>
      <vt:lpstr>World Impact… Shift out of Crisis</vt:lpstr>
      <vt:lpstr>WWII in Wisconsin Summary</vt:lpstr>
      <vt:lpstr>ABCs of Wisconsin in WWII</vt:lpstr>
      <vt:lpstr>Cold War Background</vt:lpstr>
      <vt:lpstr>Cold War in Wisconsin</vt:lpstr>
      <vt:lpstr>Vietnam (1959-75)</vt:lpstr>
      <vt:lpstr>Vietnam in WI/Opposition</vt:lpstr>
      <vt:lpstr>Opposition continued…</vt:lpstr>
      <vt:lpstr>Desegregation/Civil Rights</vt:lpstr>
      <vt:lpstr>Segregation/Riots</vt:lpstr>
      <vt:lpstr>WI Civil Rights</vt:lpstr>
      <vt:lpstr>School Segregation</vt:lpstr>
      <vt:lpstr>Impact of the African American Civil Rights Movement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20th Century Conflicts – Wisconsin</dc:title>
  <dc:creator>LISA BREITZMAN</dc:creator>
  <cp:lastModifiedBy>LISA BREITZMAN</cp:lastModifiedBy>
  <cp:revision>22</cp:revision>
  <dcterms:created xsi:type="dcterms:W3CDTF">2013-11-25T01:30:27Z</dcterms:created>
  <dcterms:modified xsi:type="dcterms:W3CDTF">2013-12-02T00:44:39Z</dcterms:modified>
</cp:coreProperties>
</file>